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2" r:id="rId5"/>
    <p:sldId id="273" r:id="rId6"/>
    <p:sldId id="271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978"/>
    <a:srgbClr val="EA5920"/>
    <a:srgbClr val="FDE2D1"/>
    <a:srgbClr val="FEF1E8"/>
    <a:srgbClr val="B07852"/>
    <a:srgbClr val="31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0C614-6CAA-45ED-81B8-0597F356B36B}" v="35" dt="2024-03-16T13:55:25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4" d="100"/>
          <a:sy n="104" d="100"/>
        </p:scale>
        <p:origin x="13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6FBF3D-3CF0-E752-4B11-C6EC41108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" r="6"/>
          <a:stretch/>
        </p:blipFill>
        <p:spPr>
          <a:xfrm>
            <a:off x="-1" y="0"/>
            <a:ext cx="10690542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574AD-DF7D-A93D-3075-98B41E1CC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" r="9"/>
          <a:stretch/>
        </p:blipFill>
        <p:spPr>
          <a:xfrm>
            <a:off x="0" y="0"/>
            <a:ext cx="10689913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7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DBFD7-2C57-91BF-BD34-9F77AAE72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" r="9"/>
          <a:stretch/>
        </p:blipFill>
        <p:spPr>
          <a:xfrm>
            <a:off x="0" y="0"/>
            <a:ext cx="10689913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12B3F-630C-F906-F620-231B5A1AA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" r="10"/>
          <a:stretch/>
        </p:blipFill>
        <p:spPr>
          <a:xfrm>
            <a:off x="0" y="0"/>
            <a:ext cx="10689604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1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869A-1F04-479E-9596-1F6A377711C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9A42-5809-4DD0-833D-0713BB59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1D94-1CFC-3C4D-828A-49EE6C17C62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DA68-09FE-6444-9925-A6AE07EF2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E0D2A788-ADB0-13E6-4196-75ADB6F83F57}"/>
              </a:ext>
            </a:extLst>
          </p:cNvPr>
          <p:cNvGrpSpPr/>
          <p:nvPr/>
        </p:nvGrpSpPr>
        <p:grpSpPr>
          <a:xfrm>
            <a:off x="369077" y="123905"/>
            <a:ext cx="11021733" cy="7311864"/>
            <a:chOff x="113626" y="178013"/>
            <a:chExt cx="11021733" cy="731186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5FFDB47-C515-3019-40AE-2730C22EF237}"/>
                </a:ext>
              </a:extLst>
            </p:cNvPr>
            <p:cNvSpPr/>
            <p:nvPr/>
          </p:nvSpPr>
          <p:spPr>
            <a:xfrm>
              <a:off x="113626" y="263526"/>
              <a:ext cx="10401974" cy="7226351"/>
            </a:xfrm>
            <a:prstGeom prst="rect">
              <a:avLst/>
            </a:prstGeom>
            <a:solidFill>
              <a:srgbClr val="EA5920"/>
            </a:solidFill>
            <a:ln>
              <a:solidFill>
                <a:srgbClr val="EA59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03906EF9-6A5A-6269-5984-ED91C4E2745C}"/>
                </a:ext>
              </a:extLst>
            </p:cNvPr>
            <p:cNvSpPr/>
            <p:nvPr/>
          </p:nvSpPr>
          <p:spPr>
            <a:xfrm>
              <a:off x="258028" y="184099"/>
              <a:ext cx="10333771" cy="719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11531169-3E48-3B2A-3AAB-B56E039E2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9"/>
            <a:stretch/>
          </p:blipFill>
          <p:spPr>
            <a:xfrm>
              <a:off x="8502072" y="178013"/>
              <a:ext cx="2107919" cy="122872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410A70-385A-C4B7-8AD5-CFB6CA7224D5}"/>
                </a:ext>
              </a:extLst>
            </p:cNvPr>
            <p:cNvGrpSpPr/>
            <p:nvPr/>
          </p:nvGrpSpPr>
          <p:grpSpPr>
            <a:xfrm>
              <a:off x="7484404" y="3952105"/>
              <a:ext cx="3650955" cy="3226332"/>
              <a:chOff x="7484404" y="3952105"/>
              <a:chExt cx="3650955" cy="3226332"/>
            </a:xfrm>
          </p:grpSpPr>
          <p:sp>
            <p:nvSpPr>
              <p:cNvPr id="12" name="bg object 20">
                <a:extLst>
                  <a:ext uri="{FF2B5EF4-FFF2-40B4-BE49-F238E27FC236}">
                    <a16:creationId xmlns:a16="http://schemas.microsoft.com/office/drawing/2014/main" id="{DCB569AE-DD68-5911-2C29-AC7EE201F1A5}"/>
                  </a:ext>
                </a:extLst>
              </p:cNvPr>
              <p:cNvSpPr/>
              <p:nvPr/>
            </p:nvSpPr>
            <p:spPr>
              <a:xfrm rot="8066599">
                <a:off x="7696716" y="3739793"/>
                <a:ext cx="3226332" cy="3650955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 dirty="0"/>
              </a:p>
            </p:txBody>
          </p:sp>
          <p:sp>
            <p:nvSpPr>
              <p:cNvPr id="13" name="bg object 20">
                <a:extLst>
                  <a:ext uri="{FF2B5EF4-FFF2-40B4-BE49-F238E27FC236}">
                    <a16:creationId xmlns:a16="http://schemas.microsoft.com/office/drawing/2014/main" id="{CA056685-B2D2-41F2-144E-8E672459E67B}"/>
                  </a:ext>
                </a:extLst>
              </p:cNvPr>
              <p:cNvSpPr/>
              <p:nvPr/>
            </p:nvSpPr>
            <p:spPr>
              <a:xfrm rot="14298187">
                <a:off x="8071816" y="4345632"/>
                <a:ext cx="2670274" cy="2379047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  <p:sp>
            <p:nvSpPr>
              <p:cNvPr id="14" name="bg object 20">
                <a:extLst>
                  <a:ext uri="{FF2B5EF4-FFF2-40B4-BE49-F238E27FC236}">
                    <a16:creationId xmlns:a16="http://schemas.microsoft.com/office/drawing/2014/main" id="{9A47CC62-2EDE-60ED-B439-4E6EBC621764}"/>
                  </a:ext>
                </a:extLst>
              </p:cNvPr>
              <p:cNvSpPr/>
              <p:nvPr/>
            </p:nvSpPr>
            <p:spPr>
              <a:xfrm rot="14071652">
                <a:off x="8527874" y="4699318"/>
                <a:ext cx="1564707" cy="1644282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</p:grp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0F1BE29-9ED7-10DB-7FB1-5E55D6A3DEFB}"/>
              </a:ext>
            </a:extLst>
          </p:cNvPr>
          <p:cNvSpPr/>
          <p:nvPr/>
        </p:nvSpPr>
        <p:spPr>
          <a:xfrm>
            <a:off x="2799200" y="10872"/>
            <a:ext cx="4370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WEEK </a:t>
            </a:r>
            <a:r>
              <a:rPr lang="en-US" sz="72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34527-9364-BA82-D004-FCCAA295B207}"/>
              </a:ext>
            </a:extLst>
          </p:cNvPr>
          <p:cNvGrpSpPr/>
          <p:nvPr/>
        </p:nvGrpSpPr>
        <p:grpSpPr>
          <a:xfrm>
            <a:off x="581025" y="346740"/>
            <a:ext cx="9934575" cy="6892183"/>
            <a:chOff x="1865798" y="1616494"/>
            <a:chExt cx="6074210" cy="50404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97DF46-CC96-2385-0412-AAC870F7B0DA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6656975"/>
              <a:ext cx="6074210" cy="0"/>
            </a:xfrm>
            <a:prstGeom prst="line">
              <a:avLst/>
            </a:prstGeom>
            <a:ln w="57150">
              <a:solidFill>
                <a:srgbClr val="EA59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3E54EA-7982-4C69-B9C2-0A668C17C5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1616494"/>
              <a:ext cx="6074210" cy="0"/>
            </a:xfrm>
            <a:prstGeom prst="line">
              <a:avLst/>
            </a:prstGeom>
            <a:ln w="57150">
              <a:solidFill>
                <a:srgbClr val="029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32">
            <a:extLst>
              <a:ext uri="{FF2B5EF4-FFF2-40B4-BE49-F238E27FC236}">
                <a16:creationId xmlns:a16="http://schemas.microsoft.com/office/drawing/2014/main" id="{790476FB-14F0-9D7E-813D-6EEDA09AB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40602"/>
              </p:ext>
            </p:extLst>
          </p:nvPr>
        </p:nvGraphicFramePr>
        <p:xfrm>
          <a:off x="581025" y="1609727"/>
          <a:ext cx="2069811" cy="502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33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99479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MON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Tikka Masala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steamed rice garlic coriander naan &amp; peas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TUE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Beef burger In a Bun</a:t>
                      </a:r>
                    </a:p>
                    <a:p>
                      <a:pPr algn="ctr"/>
                      <a:endParaRPr lang="en-GB" sz="900" b="1" i="0" u="non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i="0" u="non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served with spicy wedges &amp; corn on the cob</a:t>
                      </a:r>
                      <a:endParaRPr lang="en-GB" sz="9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WED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Roast Pork &amp; Stuffing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Mashed Potato, Swede, Peas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THUR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Spicy Chicken Pitta</a:t>
                      </a:r>
                    </a:p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Sweetcorn, Coleslaw &amp; Salad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FRI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Southern fried Chicken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 with Chips and Beans</a:t>
                      </a:r>
                      <a:endParaRPr lang="en-GB" sz="9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1" name="Table 32">
            <a:extLst>
              <a:ext uri="{FF2B5EF4-FFF2-40B4-BE49-F238E27FC236}">
                <a16:creationId xmlns:a16="http://schemas.microsoft.com/office/drawing/2014/main" id="{6F101918-34BC-F4AF-13AE-D83A6E37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44331"/>
              </p:ext>
            </p:extLst>
          </p:nvPr>
        </p:nvGraphicFramePr>
        <p:xfrm>
          <a:off x="2650837" y="1609727"/>
          <a:ext cx="2333418" cy="502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767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Tikka Masala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steamed rice garlic naan &amp; peas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Vegetable burger</a:t>
                      </a:r>
                    </a:p>
                    <a:p>
                      <a:pPr algn="ctr"/>
                      <a:endParaRPr lang="en-GB" sz="900" b="1" i="0" u="non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i="0" u="non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served with spicy wedges &amp; corn on the cob</a:t>
                      </a:r>
                      <a:endParaRPr lang="en-GB" sz="9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Futura Medium" panose="020B0602020204020303" pitchFamily="34" charset="-79"/>
                        </a:rPr>
                        <a:t>Vegan Sausage Casserole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Mashed Potato, Swede, Peas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Vegetarian Lasagne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Sweetcorn Coleslaw &amp; Salad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Quorn Nuggets</a:t>
                      </a:r>
                    </a:p>
                    <a:p>
                      <a:pPr algn="ctr" fontAlgn="ctr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 with Chips and Beans or Peas</a:t>
                      </a:r>
                      <a:endParaRPr lang="en-GB" sz="9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Futura Medium" panose="020B0602020204020303" pitchFamily="34" charset="-79"/>
                      </a:endParaRPr>
                    </a:p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dirty="0"/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2" name="Table 32">
            <a:extLst>
              <a:ext uri="{FF2B5EF4-FFF2-40B4-BE49-F238E27FC236}">
                <a16:creationId xmlns:a16="http://schemas.microsoft.com/office/drawing/2014/main" id="{4D403EF8-4336-59B9-DEB1-84F007196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21770"/>
              </p:ext>
            </p:extLst>
          </p:nvPr>
        </p:nvGraphicFramePr>
        <p:xfrm>
          <a:off x="4972058" y="1612342"/>
          <a:ext cx="2069811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19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72614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Apple Pie &amp; Cream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  <a:p>
                      <a:pPr algn="ctr"/>
                      <a:r>
                        <a:rPr lang="en-GB" sz="1000" b="1" dirty="0"/>
                        <a:t>Pineapple Upside Down Cake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0" b="1" dirty="0"/>
                        <a:t>Waffle Sundae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Iced</a:t>
                      </a:r>
                    </a:p>
                    <a:p>
                      <a:pPr algn="ctr"/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Chocolate Sponge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u="none" dirty="0">
                          <a:latin typeface="Century Gothic" panose="020B0502020202020204" pitchFamily="34" charset="0"/>
                        </a:rPr>
                        <a:t>Frozen Fruit Yoghurt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3" name="Table 32">
            <a:extLst>
              <a:ext uri="{FF2B5EF4-FFF2-40B4-BE49-F238E27FC236}">
                <a16:creationId xmlns:a16="http://schemas.microsoft.com/office/drawing/2014/main" id="{D9ED2B09-1FB6-9F19-92BF-9CC4B77AE5FF}"/>
              </a:ext>
            </a:extLst>
          </p:cNvPr>
          <p:cNvGraphicFramePr>
            <a:graphicFrameLocks noGrp="1"/>
          </p:cNvGraphicFramePr>
          <p:nvPr/>
        </p:nvGraphicFramePr>
        <p:xfrm>
          <a:off x="7041869" y="1606058"/>
          <a:ext cx="2185258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0931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lang="en-GB" sz="900" dirty="0"/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4" name="Table 32">
            <a:extLst>
              <a:ext uri="{FF2B5EF4-FFF2-40B4-BE49-F238E27FC236}">
                <a16:creationId xmlns:a16="http://schemas.microsoft.com/office/drawing/2014/main" id="{389A0D31-99B1-3506-6D37-5B978688A0E1}"/>
              </a:ext>
            </a:extLst>
          </p:cNvPr>
          <p:cNvGraphicFramePr>
            <a:graphicFrameLocks noGrp="1"/>
          </p:cNvGraphicFramePr>
          <p:nvPr/>
        </p:nvGraphicFramePr>
        <p:xfrm>
          <a:off x="9226990" y="1606058"/>
          <a:ext cx="1095746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7" name="Table 32">
            <a:extLst>
              <a:ext uri="{FF2B5EF4-FFF2-40B4-BE49-F238E27FC236}">
                <a16:creationId xmlns:a16="http://schemas.microsoft.com/office/drawing/2014/main" id="{193B59CE-6097-588C-A347-084E1FEC60EB}"/>
              </a:ext>
            </a:extLst>
          </p:cNvPr>
          <p:cNvGraphicFramePr>
            <a:graphicFrameLocks noGrp="1"/>
          </p:cNvGraphicFramePr>
          <p:nvPr/>
        </p:nvGraphicFramePr>
        <p:xfrm>
          <a:off x="1311965" y="1088996"/>
          <a:ext cx="258578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9635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MAIN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VEGETARIAN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29" name="Table 32">
            <a:extLst>
              <a:ext uri="{FF2B5EF4-FFF2-40B4-BE49-F238E27FC236}">
                <a16:creationId xmlns:a16="http://schemas.microsoft.com/office/drawing/2014/main" id="{03D0248C-74A4-9653-03C8-539CC74CC195}"/>
              </a:ext>
            </a:extLst>
          </p:cNvPr>
          <p:cNvGraphicFramePr>
            <a:graphicFrameLocks noGrp="1"/>
          </p:cNvGraphicFramePr>
          <p:nvPr/>
        </p:nvGraphicFramePr>
        <p:xfrm>
          <a:off x="3895330" y="1094672"/>
          <a:ext cx="2366487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070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8341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JACKETS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PASTA &amp;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PIZZA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0" name="Table 32">
            <a:extLst>
              <a:ext uri="{FF2B5EF4-FFF2-40B4-BE49-F238E27FC236}">
                <a16:creationId xmlns:a16="http://schemas.microsoft.com/office/drawing/2014/main" id="{C793FD29-70D1-12B6-02D7-F7F4AF68A89B}"/>
              </a:ext>
            </a:extLst>
          </p:cNvPr>
          <p:cNvGraphicFramePr>
            <a:graphicFrameLocks noGrp="1"/>
          </p:cNvGraphicFramePr>
          <p:nvPr/>
        </p:nvGraphicFramePr>
        <p:xfrm>
          <a:off x="6261818" y="1093241"/>
          <a:ext cx="218512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52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399593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DESSERT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SANDWICHES WRAPS &amp; PANINIS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7" name="Table 32">
            <a:extLst>
              <a:ext uri="{FF2B5EF4-FFF2-40B4-BE49-F238E27FC236}">
                <a16:creationId xmlns:a16="http://schemas.microsoft.com/office/drawing/2014/main" id="{FF16DA3F-1C3C-5256-7857-0E931FCAE4C7}"/>
              </a:ext>
            </a:extLst>
          </p:cNvPr>
          <p:cNvGraphicFramePr>
            <a:graphicFrameLocks noGrp="1"/>
          </p:cNvGraphicFramePr>
          <p:nvPr/>
        </p:nvGraphicFramePr>
        <p:xfrm>
          <a:off x="8422680" y="1092719"/>
          <a:ext cx="1900056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84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86372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</a:rPr>
                        <a:t>FRESH FRUIT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accent2"/>
                          </a:solidFill>
                        </a:rPr>
                        <a:t>SALADS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pic>
        <p:nvPicPr>
          <p:cNvPr id="39" name="Graphic 38">
            <a:extLst>
              <a:ext uri="{FF2B5EF4-FFF2-40B4-BE49-F238E27FC236}">
                <a16:creationId xmlns:a16="http://schemas.microsoft.com/office/drawing/2014/main" id="{5F02C062-59FF-AB9B-8F1B-1538B6DB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32" y="1905828"/>
            <a:ext cx="127000" cy="127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D36EDB3-D488-5CD8-B611-DE52851B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3427275"/>
            <a:ext cx="127000" cy="127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123CB2A-172D-649D-B7C8-BDBAA4766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4425672"/>
            <a:ext cx="127000" cy="127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5E51D46-360B-91E6-376E-EC390871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5394988"/>
            <a:ext cx="127000" cy="127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2FB479C-0F82-402D-08F0-5DB9C3C2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71" y="6465852"/>
            <a:ext cx="127000" cy="127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CEB73D1-9265-F7AE-BF0C-18E5F143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226" y="2378746"/>
            <a:ext cx="92563" cy="1293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930478-3C2F-982A-A909-F6793147A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228" y="3367245"/>
            <a:ext cx="92563" cy="1293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67D4A0-5273-7C46-B62E-D7B3645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398" y="4421783"/>
            <a:ext cx="92563" cy="1293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4D0A67-CD44-51AB-1C91-C49EC85D6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509" y="5413242"/>
            <a:ext cx="92563" cy="1293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E2D9E27-BF3F-6981-7211-5A16F2EB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187" y="6434859"/>
            <a:ext cx="92563" cy="129374"/>
          </a:xfrm>
          <a:prstGeom prst="rect">
            <a:avLst/>
          </a:prstGeom>
        </p:spPr>
      </p:pic>
      <p:pic>
        <p:nvPicPr>
          <p:cNvPr id="4" name="Picture 3" descr="A yellow circle with white lines&#10;&#10;Description automatically generated">
            <a:extLst>
              <a:ext uri="{FF2B5EF4-FFF2-40B4-BE49-F238E27FC236}">
                <a16:creationId xmlns:a16="http://schemas.microsoft.com/office/drawing/2014/main" id="{4ABE5A46-4C96-82B8-76A0-CF3122A4E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" y="571570"/>
            <a:ext cx="724001" cy="724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603AE-1942-7AC7-0722-9A17509D2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102" y="5375271"/>
            <a:ext cx="117193" cy="1327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BA02EE-0834-8974-3C9F-977BDCA00382}"/>
              </a:ext>
            </a:extLst>
          </p:cNvPr>
          <p:cNvGrpSpPr/>
          <p:nvPr/>
        </p:nvGrpSpPr>
        <p:grpSpPr>
          <a:xfrm>
            <a:off x="3475146" y="6928338"/>
            <a:ext cx="4148062" cy="258033"/>
            <a:chOff x="1664630" y="7340154"/>
            <a:chExt cx="4112062" cy="2580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F5FEDB-A168-71A7-3D4C-EBEF05D245D4}"/>
                </a:ext>
              </a:extLst>
            </p:cNvPr>
            <p:cNvGrpSpPr/>
            <p:nvPr/>
          </p:nvGrpSpPr>
          <p:grpSpPr>
            <a:xfrm>
              <a:off x="1664630" y="7344138"/>
              <a:ext cx="2680999" cy="254049"/>
              <a:chOff x="7838848" y="6298935"/>
              <a:chExt cx="2483954" cy="23537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990BAD-29A8-06F5-2859-67AAC44DD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4194" y="6307877"/>
                <a:ext cx="123292" cy="21135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D6FC9D4-771E-421B-702A-1FB8EAEB3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0066" y="6359944"/>
                <a:ext cx="107637" cy="12301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B570E-590B-CFFC-7C03-2B480B897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8848" y="6328364"/>
                <a:ext cx="123292" cy="17232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5FFCB3-8810-CA8C-0388-3065CE8D2B6C}"/>
                  </a:ext>
                </a:extLst>
              </p:cNvPr>
              <p:cNvGrpSpPr/>
              <p:nvPr/>
            </p:nvGrpSpPr>
            <p:grpSpPr>
              <a:xfrm>
                <a:off x="8042117" y="6298935"/>
                <a:ext cx="2280685" cy="235376"/>
                <a:chOff x="8118809" y="6831748"/>
                <a:chExt cx="2280685" cy="23537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757187-6FFB-F2A5-F043-5BE80FCC7B08}"/>
                    </a:ext>
                  </a:extLst>
                </p:cNvPr>
                <p:cNvSpPr txBox="1"/>
                <p:nvPr/>
              </p:nvSpPr>
              <p:spPr>
                <a:xfrm>
                  <a:off x="8732070" y="6843158"/>
                  <a:ext cx="719698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Vegetarian</a:t>
                  </a:r>
                  <a:endParaRPr lang="en-US" sz="971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882AF9-0D06-AED2-762E-18D99A7258DB}"/>
                    </a:ext>
                  </a:extLst>
                </p:cNvPr>
                <p:cNvSpPr txBox="1"/>
                <p:nvPr/>
              </p:nvSpPr>
              <p:spPr>
                <a:xfrm>
                  <a:off x="9589070" y="6831748"/>
                  <a:ext cx="810424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Wholegrain</a:t>
                  </a:r>
                  <a:endParaRPr lang="en-US" sz="97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ECE60-0555-1473-1820-F13B4CB7B7FC}"/>
                    </a:ext>
                  </a:extLst>
                </p:cNvPr>
                <p:cNvSpPr txBox="1"/>
                <p:nvPr/>
              </p:nvSpPr>
              <p:spPr>
                <a:xfrm>
                  <a:off x="8118809" y="6843158"/>
                  <a:ext cx="596552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Fruity!</a:t>
                  </a:r>
                  <a:endParaRPr lang="en-US" sz="971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94F33B-292D-5736-7CF9-2577B2AB21E4}"/>
                </a:ext>
              </a:extLst>
            </p:cNvPr>
            <p:cNvSpPr txBox="1"/>
            <p:nvPr/>
          </p:nvSpPr>
          <p:spPr>
            <a:xfrm>
              <a:off x="4880895" y="7340154"/>
              <a:ext cx="895797" cy="24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71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B1F9703-5798-70E7-E473-3E1A56CC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941" y="2350436"/>
            <a:ext cx="134237" cy="1859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8A255E-3970-D773-04C6-5C9429294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303" y="3397778"/>
            <a:ext cx="134237" cy="1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8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E0D2A788-ADB0-13E6-4196-75ADB6F83F57}"/>
              </a:ext>
            </a:extLst>
          </p:cNvPr>
          <p:cNvGrpSpPr/>
          <p:nvPr/>
        </p:nvGrpSpPr>
        <p:grpSpPr>
          <a:xfrm>
            <a:off x="369077" y="123905"/>
            <a:ext cx="11021733" cy="7311864"/>
            <a:chOff x="113626" y="178013"/>
            <a:chExt cx="11021733" cy="731186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5FFDB47-C515-3019-40AE-2730C22EF237}"/>
                </a:ext>
              </a:extLst>
            </p:cNvPr>
            <p:cNvSpPr/>
            <p:nvPr/>
          </p:nvSpPr>
          <p:spPr>
            <a:xfrm>
              <a:off x="113626" y="263526"/>
              <a:ext cx="10401974" cy="7226351"/>
            </a:xfrm>
            <a:prstGeom prst="rect">
              <a:avLst/>
            </a:prstGeom>
            <a:solidFill>
              <a:srgbClr val="EA5920"/>
            </a:solidFill>
            <a:ln>
              <a:solidFill>
                <a:srgbClr val="EA59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03906EF9-6A5A-6269-5984-ED91C4E2745C}"/>
                </a:ext>
              </a:extLst>
            </p:cNvPr>
            <p:cNvSpPr/>
            <p:nvPr/>
          </p:nvSpPr>
          <p:spPr>
            <a:xfrm>
              <a:off x="258028" y="184099"/>
              <a:ext cx="10333771" cy="719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11531169-3E48-3B2A-3AAB-B56E039E2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9"/>
            <a:stretch/>
          </p:blipFill>
          <p:spPr>
            <a:xfrm>
              <a:off x="8502072" y="178013"/>
              <a:ext cx="2107919" cy="122872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410A70-385A-C4B7-8AD5-CFB6CA7224D5}"/>
                </a:ext>
              </a:extLst>
            </p:cNvPr>
            <p:cNvGrpSpPr/>
            <p:nvPr/>
          </p:nvGrpSpPr>
          <p:grpSpPr>
            <a:xfrm>
              <a:off x="7484404" y="3952105"/>
              <a:ext cx="3650955" cy="3226332"/>
              <a:chOff x="7484404" y="3952105"/>
              <a:chExt cx="3650955" cy="3226332"/>
            </a:xfrm>
          </p:grpSpPr>
          <p:sp>
            <p:nvSpPr>
              <p:cNvPr id="12" name="bg object 20">
                <a:extLst>
                  <a:ext uri="{FF2B5EF4-FFF2-40B4-BE49-F238E27FC236}">
                    <a16:creationId xmlns:a16="http://schemas.microsoft.com/office/drawing/2014/main" id="{DCB569AE-DD68-5911-2C29-AC7EE201F1A5}"/>
                  </a:ext>
                </a:extLst>
              </p:cNvPr>
              <p:cNvSpPr/>
              <p:nvPr/>
            </p:nvSpPr>
            <p:spPr>
              <a:xfrm rot="8066599">
                <a:off x="7696716" y="3739793"/>
                <a:ext cx="3226332" cy="3650955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 dirty="0"/>
              </a:p>
            </p:txBody>
          </p:sp>
          <p:sp>
            <p:nvSpPr>
              <p:cNvPr id="13" name="bg object 20">
                <a:extLst>
                  <a:ext uri="{FF2B5EF4-FFF2-40B4-BE49-F238E27FC236}">
                    <a16:creationId xmlns:a16="http://schemas.microsoft.com/office/drawing/2014/main" id="{CA056685-B2D2-41F2-144E-8E672459E67B}"/>
                  </a:ext>
                </a:extLst>
              </p:cNvPr>
              <p:cNvSpPr/>
              <p:nvPr/>
            </p:nvSpPr>
            <p:spPr>
              <a:xfrm rot="14298187">
                <a:off x="8071816" y="4345632"/>
                <a:ext cx="2670274" cy="2379047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  <p:sp>
            <p:nvSpPr>
              <p:cNvPr id="14" name="bg object 20">
                <a:extLst>
                  <a:ext uri="{FF2B5EF4-FFF2-40B4-BE49-F238E27FC236}">
                    <a16:creationId xmlns:a16="http://schemas.microsoft.com/office/drawing/2014/main" id="{9A47CC62-2EDE-60ED-B439-4E6EBC621764}"/>
                  </a:ext>
                </a:extLst>
              </p:cNvPr>
              <p:cNvSpPr/>
              <p:nvPr/>
            </p:nvSpPr>
            <p:spPr>
              <a:xfrm rot="14071652">
                <a:off x="8527874" y="4699318"/>
                <a:ext cx="1564707" cy="1644282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</p:grp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0F1BE29-9ED7-10DB-7FB1-5E55D6A3DEFB}"/>
              </a:ext>
            </a:extLst>
          </p:cNvPr>
          <p:cNvSpPr/>
          <p:nvPr/>
        </p:nvSpPr>
        <p:spPr>
          <a:xfrm>
            <a:off x="2799200" y="10872"/>
            <a:ext cx="4370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WEEK </a:t>
            </a:r>
            <a:r>
              <a:rPr lang="en-US" sz="7200" b="1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34527-9364-BA82-D004-FCCAA295B207}"/>
              </a:ext>
            </a:extLst>
          </p:cNvPr>
          <p:cNvGrpSpPr/>
          <p:nvPr/>
        </p:nvGrpSpPr>
        <p:grpSpPr>
          <a:xfrm>
            <a:off x="581025" y="346740"/>
            <a:ext cx="9934575" cy="6892183"/>
            <a:chOff x="1865798" y="1616494"/>
            <a:chExt cx="6074210" cy="50404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97DF46-CC96-2385-0412-AAC870F7B0DA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6656975"/>
              <a:ext cx="6074210" cy="0"/>
            </a:xfrm>
            <a:prstGeom prst="line">
              <a:avLst/>
            </a:prstGeom>
            <a:ln w="57150">
              <a:solidFill>
                <a:srgbClr val="EA59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3E54EA-7982-4C69-B9C2-0A668C17C5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1616494"/>
              <a:ext cx="6074210" cy="0"/>
            </a:xfrm>
            <a:prstGeom prst="line">
              <a:avLst/>
            </a:prstGeom>
            <a:ln w="57150">
              <a:solidFill>
                <a:srgbClr val="029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32">
            <a:extLst>
              <a:ext uri="{FF2B5EF4-FFF2-40B4-BE49-F238E27FC236}">
                <a16:creationId xmlns:a16="http://schemas.microsoft.com/office/drawing/2014/main" id="{790476FB-14F0-9D7E-813D-6EEDA09AB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06224"/>
              </p:ext>
            </p:extLst>
          </p:nvPr>
        </p:nvGraphicFramePr>
        <p:xfrm>
          <a:off x="581025" y="1609727"/>
          <a:ext cx="2069811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33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99479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MON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Sausages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mash,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 and gravy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TUE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u="none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Sriracha Glazed Chicken Burger</a:t>
                      </a:r>
                    </a:p>
                    <a:p>
                      <a:pPr algn="ctr"/>
                      <a:endParaRPr lang="en-GB" sz="900" b="1" i="0" u="non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Potato Wedges &amp; Sweetcorn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WED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Roast Gammon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roast potatoes, carrots savoy cabbage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THUR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Chicken &amp; Leek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New Potato &amp;  Vegetables 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FRI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Southern Fried Chicken Strips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served  with chips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 beans</a:t>
                      </a:r>
                      <a:endParaRPr lang="en-GB" sz="9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1" name="Table 32">
            <a:extLst>
              <a:ext uri="{FF2B5EF4-FFF2-40B4-BE49-F238E27FC236}">
                <a16:creationId xmlns:a16="http://schemas.microsoft.com/office/drawing/2014/main" id="{6F101918-34BC-F4AF-13AE-D83A6E37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159198"/>
              </p:ext>
            </p:extLst>
          </p:nvPr>
        </p:nvGraphicFramePr>
        <p:xfrm>
          <a:off x="2650837" y="1609727"/>
          <a:ext cx="2333418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767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Vegetarian Sausages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mash,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 and gravy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Chow Mein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Served with Sweetcorn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Sweet Potato Chickpea 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roast potatoes, carrots savoy cabbage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Onion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New Potato &amp;  Vegetables 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Urban Veggie 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Chips, Baked Beans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2" name="Table 32">
            <a:extLst>
              <a:ext uri="{FF2B5EF4-FFF2-40B4-BE49-F238E27FC236}">
                <a16:creationId xmlns:a16="http://schemas.microsoft.com/office/drawing/2014/main" id="{4D403EF8-4336-59B9-DEB1-84F007196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04535"/>
              </p:ext>
            </p:extLst>
          </p:nvPr>
        </p:nvGraphicFramePr>
        <p:xfrm>
          <a:off x="4972058" y="1612342"/>
          <a:ext cx="2069811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19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72614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Jam Sponge &amp; Custard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Waffle Sundae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Chocolate Brownie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Seasonal Fruit Crumble &amp; Custard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Forest Fruit Muffin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3" name="Table 32">
            <a:extLst>
              <a:ext uri="{FF2B5EF4-FFF2-40B4-BE49-F238E27FC236}">
                <a16:creationId xmlns:a16="http://schemas.microsoft.com/office/drawing/2014/main" id="{D9ED2B09-1FB6-9F19-92BF-9CC4B77AE5FF}"/>
              </a:ext>
            </a:extLst>
          </p:cNvPr>
          <p:cNvGraphicFramePr>
            <a:graphicFrameLocks noGrp="1"/>
          </p:cNvGraphicFramePr>
          <p:nvPr/>
        </p:nvGraphicFramePr>
        <p:xfrm>
          <a:off x="7041869" y="1606058"/>
          <a:ext cx="2185258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0931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lang="en-GB" sz="900" dirty="0"/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portions 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4" name="Table 32">
            <a:extLst>
              <a:ext uri="{FF2B5EF4-FFF2-40B4-BE49-F238E27FC236}">
                <a16:creationId xmlns:a16="http://schemas.microsoft.com/office/drawing/2014/main" id="{389A0D31-99B1-3506-6D37-5B978688A0E1}"/>
              </a:ext>
            </a:extLst>
          </p:cNvPr>
          <p:cNvGraphicFramePr>
            <a:graphicFrameLocks noGrp="1"/>
          </p:cNvGraphicFramePr>
          <p:nvPr/>
        </p:nvGraphicFramePr>
        <p:xfrm>
          <a:off x="9226990" y="1606058"/>
          <a:ext cx="1095746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7" name="Table 32">
            <a:extLst>
              <a:ext uri="{FF2B5EF4-FFF2-40B4-BE49-F238E27FC236}">
                <a16:creationId xmlns:a16="http://schemas.microsoft.com/office/drawing/2014/main" id="{193B59CE-6097-588C-A347-084E1FEC60EB}"/>
              </a:ext>
            </a:extLst>
          </p:cNvPr>
          <p:cNvGraphicFramePr>
            <a:graphicFrameLocks noGrp="1"/>
          </p:cNvGraphicFramePr>
          <p:nvPr/>
        </p:nvGraphicFramePr>
        <p:xfrm>
          <a:off x="1311965" y="1088996"/>
          <a:ext cx="258578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9635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MAIN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VEGETARIAN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29" name="Table 32">
            <a:extLst>
              <a:ext uri="{FF2B5EF4-FFF2-40B4-BE49-F238E27FC236}">
                <a16:creationId xmlns:a16="http://schemas.microsoft.com/office/drawing/2014/main" id="{03D0248C-74A4-9653-03C8-539CC74CC195}"/>
              </a:ext>
            </a:extLst>
          </p:cNvPr>
          <p:cNvGraphicFramePr>
            <a:graphicFrameLocks noGrp="1"/>
          </p:cNvGraphicFramePr>
          <p:nvPr/>
        </p:nvGraphicFramePr>
        <p:xfrm>
          <a:off x="3895330" y="1094672"/>
          <a:ext cx="2366487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070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8341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JACKETS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PASTA &amp;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PIZZA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0" name="Table 32">
            <a:extLst>
              <a:ext uri="{FF2B5EF4-FFF2-40B4-BE49-F238E27FC236}">
                <a16:creationId xmlns:a16="http://schemas.microsoft.com/office/drawing/2014/main" id="{C793FD29-70D1-12B6-02D7-F7F4AF68A89B}"/>
              </a:ext>
            </a:extLst>
          </p:cNvPr>
          <p:cNvGraphicFramePr>
            <a:graphicFrameLocks noGrp="1"/>
          </p:cNvGraphicFramePr>
          <p:nvPr/>
        </p:nvGraphicFramePr>
        <p:xfrm>
          <a:off x="6261818" y="1093241"/>
          <a:ext cx="218512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52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399593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DESSERT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SANDWICHES WRAPS &amp; PANINIS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7" name="Table 32">
            <a:extLst>
              <a:ext uri="{FF2B5EF4-FFF2-40B4-BE49-F238E27FC236}">
                <a16:creationId xmlns:a16="http://schemas.microsoft.com/office/drawing/2014/main" id="{FF16DA3F-1C3C-5256-7857-0E931FCAE4C7}"/>
              </a:ext>
            </a:extLst>
          </p:cNvPr>
          <p:cNvGraphicFramePr>
            <a:graphicFrameLocks noGrp="1"/>
          </p:cNvGraphicFramePr>
          <p:nvPr/>
        </p:nvGraphicFramePr>
        <p:xfrm>
          <a:off x="8422680" y="1092719"/>
          <a:ext cx="1900056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84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86372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</a:rPr>
                        <a:t>FRESH FRUIT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accent2"/>
                          </a:solidFill>
                        </a:rPr>
                        <a:t>SALADS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pic>
        <p:nvPicPr>
          <p:cNvPr id="39" name="Graphic 38">
            <a:extLst>
              <a:ext uri="{FF2B5EF4-FFF2-40B4-BE49-F238E27FC236}">
                <a16:creationId xmlns:a16="http://schemas.microsoft.com/office/drawing/2014/main" id="{5F02C062-59FF-AB9B-8F1B-1538B6DB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32" y="1905828"/>
            <a:ext cx="127000" cy="127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D36EDB3-D488-5CD8-B611-DE52851B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3427275"/>
            <a:ext cx="127000" cy="127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123CB2A-172D-649D-B7C8-BDBAA4766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4425672"/>
            <a:ext cx="127000" cy="127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5E51D46-360B-91E6-376E-EC390871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5394988"/>
            <a:ext cx="127000" cy="127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2FB479C-0F82-402D-08F0-5DB9C3C2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71" y="6465852"/>
            <a:ext cx="127000" cy="127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CEB73D1-9265-F7AE-BF0C-18E5F143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226" y="2378746"/>
            <a:ext cx="92563" cy="1293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930478-3C2F-982A-A909-F6793147A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228" y="3367245"/>
            <a:ext cx="92563" cy="1293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67D4A0-5273-7C46-B62E-D7B3645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398" y="4421783"/>
            <a:ext cx="92563" cy="1293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4D0A67-CD44-51AB-1C91-C49EC85D6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509" y="5413242"/>
            <a:ext cx="92563" cy="1293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E2D9E27-BF3F-6981-7211-5A16F2EB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187" y="6434859"/>
            <a:ext cx="92563" cy="129374"/>
          </a:xfrm>
          <a:prstGeom prst="rect">
            <a:avLst/>
          </a:prstGeom>
        </p:spPr>
      </p:pic>
      <p:pic>
        <p:nvPicPr>
          <p:cNvPr id="4" name="Picture 3" descr="A yellow circle with white lines&#10;&#10;Description automatically generated">
            <a:extLst>
              <a:ext uri="{FF2B5EF4-FFF2-40B4-BE49-F238E27FC236}">
                <a16:creationId xmlns:a16="http://schemas.microsoft.com/office/drawing/2014/main" id="{4ABE5A46-4C96-82B8-76A0-CF3122A4E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" y="571570"/>
            <a:ext cx="724001" cy="724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603AE-1942-7AC7-0722-9A17509D2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102" y="5375271"/>
            <a:ext cx="117193" cy="1327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BA02EE-0834-8974-3C9F-977BDCA00382}"/>
              </a:ext>
            </a:extLst>
          </p:cNvPr>
          <p:cNvGrpSpPr/>
          <p:nvPr/>
        </p:nvGrpSpPr>
        <p:grpSpPr>
          <a:xfrm>
            <a:off x="3475146" y="6928338"/>
            <a:ext cx="4148062" cy="258033"/>
            <a:chOff x="1664630" y="7340154"/>
            <a:chExt cx="4112062" cy="2580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F5FEDB-A168-71A7-3D4C-EBEF05D245D4}"/>
                </a:ext>
              </a:extLst>
            </p:cNvPr>
            <p:cNvGrpSpPr/>
            <p:nvPr/>
          </p:nvGrpSpPr>
          <p:grpSpPr>
            <a:xfrm>
              <a:off x="1664630" y="7344138"/>
              <a:ext cx="2680999" cy="254049"/>
              <a:chOff x="7838848" y="6298935"/>
              <a:chExt cx="2483954" cy="23537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990BAD-29A8-06F5-2859-67AAC44DD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4194" y="6307877"/>
                <a:ext cx="123292" cy="21135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D6FC9D4-771E-421B-702A-1FB8EAEB3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0066" y="6359944"/>
                <a:ext cx="107637" cy="12301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B570E-590B-CFFC-7C03-2B480B897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8848" y="6328364"/>
                <a:ext cx="123292" cy="17232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5FFCB3-8810-CA8C-0388-3065CE8D2B6C}"/>
                  </a:ext>
                </a:extLst>
              </p:cNvPr>
              <p:cNvGrpSpPr/>
              <p:nvPr/>
            </p:nvGrpSpPr>
            <p:grpSpPr>
              <a:xfrm>
                <a:off x="8042117" y="6298935"/>
                <a:ext cx="2280685" cy="235376"/>
                <a:chOff x="8118809" y="6831748"/>
                <a:chExt cx="2280685" cy="23537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757187-6FFB-F2A5-F043-5BE80FCC7B08}"/>
                    </a:ext>
                  </a:extLst>
                </p:cNvPr>
                <p:cNvSpPr txBox="1"/>
                <p:nvPr/>
              </p:nvSpPr>
              <p:spPr>
                <a:xfrm>
                  <a:off x="8732070" y="6843158"/>
                  <a:ext cx="719698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Vegetarian</a:t>
                  </a:r>
                  <a:endParaRPr lang="en-US" sz="971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882AF9-0D06-AED2-762E-18D99A7258DB}"/>
                    </a:ext>
                  </a:extLst>
                </p:cNvPr>
                <p:cNvSpPr txBox="1"/>
                <p:nvPr/>
              </p:nvSpPr>
              <p:spPr>
                <a:xfrm>
                  <a:off x="9589070" y="6831748"/>
                  <a:ext cx="810424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Wholegrain</a:t>
                  </a:r>
                  <a:endParaRPr lang="en-US" sz="97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ECE60-0555-1473-1820-F13B4CB7B7FC}"/>
                    </a:ext>
                  </a:extLst>
                </p:cNvPr>
                <p:cNvSpPr txBox="1"/>
                <p:nvPr/>
              </p:nvSpPr>
              <p:spPr>
                <a:xfrm>
                  <a:off x="8118809" y="6843158"/>
                  <a:ext cx="596552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Fruity!</a:t>
                  </a:r>
                  <a:endParaRPr lang="en-US" sz="971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94F33B-292D-5736-7CF9-2577B2AB21E4}"/>
                </a:ext>
              </a:extLst>
            </p:cNvPr>
            <p:cNvSpPr txBox="1"/>
            <p:nvPr/>
          </p:nvSpPr>
          <p:spPr>
            <a:xfrm>
              <a:off x="4880895" y="7340154"/>
              <a:ext cx="895797" cy="24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71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6876A36-FF10-B7AC-0B2C-E0F52841F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613" y="6331889"/>
            <a:ext cx="134237" cy="1859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D1E0F4-6628-EAD0-2CE2-64B60EB04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738" y="5403855"/>
            <a:ext cx="134237" cy="1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9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E0D2A788-ADB0-13E6-4196-75ADB6F83F57}"/>
              </a:ext>
            </a:extLst>
          </p:cNvPr>
          <p:cNvGrpSpPr/>
          <p:nvPr/>
        </p:nvGrpSpPr>
        <p:grpSpPr>
          <a:xfrm>
            <a:off x="369077" y="123905"/>
            <a:ext cx="11021733" cy="7311864"/>
            <a:chOff x="113626" y="178013"/>
            <a:chExt cx="11021733" cy="7311864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5FFDB47-C515-3019-40AE-2730C22EF237}"/>
                </a:ext>
              </a:extLst>
            </p:cNvPr>
            <p:cNvSpPr/>
            <p:nvPr/>
          </p:nvSpPr>
          <p:spPr>
            <a:xfrm>
              <a:off x="113626" y="263526"/>
              <a:ext cx="10401974" cy="7226351"/>
            </a:xfrm>
            <a:prstGeom prst="rect">
              <a:avLst/>
            </a:prstGeom>
            <a:solidFill>
              <a:srgbClr val="EA5920"/>
            </a:solidFill>
            <a:ln>
              <a:solidFill>
                <a:srgbClr val="EA59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03906EF9-6A5A-6269-5984-ED91C4E2745C}"/>
                </a:ext>
              </a:extLst>
            </p:cNvPr>
            <p:cNvSpPr/>
            <p:nvPr/>
          </p:nvSpPr>
          <p:spPr>
            <a:xfrm>
              <a:off x="258028" y="184099"/>
              <a:ext cx="10333771" cy="7197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11531169-3E48-3B2A-3AAB-B56E039E2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9"/>
            <a:stretch/>
          </p:blipFill>
          <p:spPr>
            <a:xfrm>
              <a:off x="8502072" y="178013"/>
              <a:ext cx="2107919" cy="122872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410A70-385A-C4B7-8AD5-CFB6CA7224D5}"/>
                </a:ext>
              </a:extLst>
            </p:cNvPr>
            <p:cNvGrpSpPr/>
            <p:nvPr/>
          </p:nvGrpSpPr>
          <p:grpSpPr>
            <a:xfrm>
              <a:off x="7484404" y="3952105"/>
              <a:ext cx="3650955" cy="3226332"/>
              <a:chOff x="7484404" y="3952105"/>
              <a:chExt cx="3650955" cy="3226332"/>
            </a:xfrm>
          </p:grpSpPr>
          <p:sp>
            <p:nvSpPr>
              <p:cNvPr id="12" name="bg object 20">
                <a:extLst>
                  <a:ext uri="{FF2B5EF4-FFF2-40B4-BE49-F238E27FC236}">
                    <a16:creationId xmlns:a16="http://schemas.microsoft.com/office/drawing/2014/main" id="{DCB569AE-DD68-5911-2C29-AC7EE201F1A5}"/>
                  </a:ext>
                </a:extLst>
              </p:cNvPr>
              <p:cNvSpPr/>
              <p:nvPr/>
            </p:nvSpPr>
            <p:spPr>
              <a:xfrm rot="8066599">
                <a:off x="7696716" y="3739793"/>
                <a:ext cx="3226332" cy="3650955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 dirty="0"/>
              </a:p>
            </p:txBody>
          </p:sp>
          <p:sp>
            <p:nvSpPr>
              <p:cNvPr id="13" name="bg object 20">
                <a:extLst>
                  <a:ext uri="{FF2B5EF4-FFF2-40B4-BE49-F238E27FC236}">
                    <a16:creationId xmlns:a16="http://schemas.microsoft.com/office/drawing/2014/main" id="{CA056685-B2D2-41F2-144E-8E672459E67B}"/>
                  </a:ext>
                </a:extLst>
              </p:cNvPr>
              <p:cNvSpPr/>
              <p:nvPr/>
            </p:nvSpPr>
            <p:spPr>
              <a:xfrm rot="14298187">
                <a:off x="8071816" y="4345632"/>
                <a:ext cx="2670274" cy="2379047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  <p:sp>
            <p:nvSpPr>
              <p:cNvPr id="14" name="bg object 20">
                <a:extLst>
                  <a:ext uri="{FF2B5EF4-FFF2-40B4-BE49-F238E27FC236}">
                    <a16:creationId xmlns:a16="http://schemas.microsoft.com/office/drawing/2014/main" id="{9A47CC62-2EDE-60ED-B439-4E6EBC621764}"/>
                  </a:ext>
                </a:extLst>
              </p:cNvPr>
              <p:cNvSpPr/>
              <p:nvPr/>
            </p:nvSpPr>
            <p:spPr>
              <a:xfrm rot="14071652">
                <a:off x="8527874" y="4699318"/>
                <a:ext cx="1564707" cy="1644282"/>
              </a:xfrm>
              <a:custGeom>
                <a:avLst/>
                <a:gdLst/>
                <a:ahLst/>
                <a:cxnLst/>
                <a:rect l="l" t="t" r="r" b="b"/>
                <a:pathLst>
                  <a:path w="1873885" h="1901189">
                    <a:moveTo>
                      <a:pt x="808421" y="0"/>
                    </a:moveTo>
                    <a:lnTo>
                      <a:pt x="762695" y="1249"/>
                    </a:lnTo>
                    <a:lnTo>
                      <a:pt x="717812" y="5461"/>
                    </a:lnTo>
                    <a:lnTo>
                      <a:pt x="673820" y="12535"/>
                    </a:lnTo>
                    <a:lnTo>
                      <a:pt x="630768" y="22372"/>
                    </a:lnTo>
                    <a:lnTo>
                      <a:pt x="588704" y="34873"/>
                    </a:lnTo>
                    <a:lnTo>
                      <a:pt x="547677" y="49938"/>
                    </a:lnTo>
                    <a:lnTo>
                      <a:pt x="507734" y="67468"/>
                    </a:lnTo>
                    <a:lnTo>
                      <a:pt x="468926" y="87364"/>
                    </a:lnTo>
                    <a:lnTo>
                      <a:pt x="431299" y="109527"/>
                    </a:lnTo>
                    <a:lnTo>
                      <a:pt x="394902" y="133857"/>
                    </a:lnTo>
                    <a:lnTo>
                      <a:pt x="359785" y="160255"/>
                    </a:lnTo>
                    <a:lnTo>
                      <a:pt x="325995" y="188622"/>
                    </a:lnTo>
                    <a:lnTo>
                      <a:pt x="293581" y="218857"/>
                    </a:lnTo>
                    <a:lnTo>
                      <a:pt x="262591" y="250863"/>
                    </a:lnTo>
                    <a:lnTo>
                      <a:pt x="233073" y="284540"/>
                    </a:lnTo>
                    <a:lnTo>
                      <a:pt x="205077" y="319788"/>
                    </a:lnTo>
                    <a:lnTo>
                      <a:pt x="178651" y="356508"/>
                    </a:lnTo>
                    <a:lnTo>
                      <a:pt x="153843" y="394600"/>
                    </a:lnTo>
                    <a:lnTo>
                      <a:pt x="130701" y="433967"/>
                    </a:lnTo>
                    <a:lnTo>
                      <a:pt x="109275" y="474507"/>
                    </a:lnTo>
                    <a:lnTo>
                      <a:pt x="89612" y="516122"/>
                    </a:lnTo>
                    <a:lnTo>
                      <a:pt x="71761" y="558713"/>
                    </a:lnTo>
                    <a:lnTo>
                      <a:pt x="55770" y="602180"/>
                    </a:lnTo>
                    <a:lnTo>
                      <a:pt x="41689" y="646424"/>
                    </a:lnTo>
                    <a:lnTo>
                      <a:pt x="29564" y="691345"/>
                    </a:lnTo>
                    <a:lnTo>
                      <a:pt x="19446" y="736845"/>
                    </a:lnTo>
                    <a:lnTo>
                      <a:pt x="11382" y="782823"/>
                    </a:lnTo>
                    <a:lnTo>
                      <a:pt x="5420" y="829182"/>
                    </a:lnTo>
                    <a:lnTo>
                      <a:pt x="1610" y="875821"/>
                    </a:lnTo>
                    <a:lnTo>
                      <a:pt x="0" y="922641"/>
                    </a:lnTo>
                    <a:lnTo>
                      <a:pt x="637" y="969542"/>
                    </a:lnTo>
                    <a:lnTo>
                      <a:pt x="3571" y="1016426"/>
                    </a:lnTo>
                    <a:lnTo>
                      <a:pt x="8669" y="1061848"/>
                    </a:lnTo>
                    <a:lnTo>
                      <a:pt x="15961" y="1107115"/>
                    </a:lnTo>
                    <a:lnTo>
                      <a:pt x="25384" y="1152125"/>
                    </a:lnTo>
                    <a:lnTo>
                      <a:pt x="36872" y="1196778"/>
                    </a:lnTo>
                    <a:lnTo>
                      <a:pt x="50359" y="1240972"/>
                    </a:lnTo>
                    <a:lnTo>
                      <a:pt x="65781" y="1284605"/>
                    </a:lnTo>
                    <a:lnTo>
                      <a:pt x="83072" y="1327577"/>
                    </a:lnTo>
                    <a:lnTo>
                      <a:pt x="102167" y="1369787"/>
                    </a:lnTo>
                    <a:lnTo>
                      <a:pt x="123000" y="1411133"/>
                    </a:lnTo>
                    <a:lnTo>
                      <a:pt x="145507" y="1451513"/>
                    </a:lnTo>
                    <a:lnTo>
                      <a:pt x="169623" y="1490827"/>
                    </a:lnTo>
                    <a:lnTo>
                      <a:pt x="195282" y="1528973"/>
                    </a:lnTo>
                    <a:lnTo>
                      <a:pt x="222418" y="1565850"/>
                    </a:lnTo>
                    <a:lnTo>
                      <a:pt x="250967" y="1601357"/>
                    </a:lnTo>
                    <a:lnTo>
                      <a:pt x="280864" y="1635392"/>
                    </a:lnTo>
                    <a:lnTo>
                      <a:pt x="312043" y="1667855"/>
                    </a:lnTo>
                    <a:lnTo>
                      <a:pt x="344439" y="1698643"/>
                    </a:lnTo>
                    <a:lnTo>
                      <a:pt x="377987" y="1727657"/>
                    </a:lnTo>
                    <a:lnTo>
                      <a:pt x="412622" y="1754793"/>
                    </a:lnTo>
                    <a:lnTo>
                      <a:pt x="448278" y="1779952"/>
                    </a:lnTo>
                    <a:lnTo>
                      <a:pt x="484890" y="1803032"/>
                    </a:lnTo>
                    <a:lnTo>
                      <a:pt x="522393" y="1823931"/>
                    </a:lnTo>
                    <a:lnTo>
                      <a:pt x="560722" y="1842549"/>
                    </a:lnTo>
                    <a:lnTo>
                      <a:pt x="599811" y="1858784"/>
                    </a:lnTo>
                    <a:lnTo>
                      <a:pt x="639596" y="1872534"/>
                    </a:lnTo>
                    <a:lnTo>
                      <a:pt x="680010" y="1883700"/>
                    </a:lnTo>
                    <a:lnTo>
                      <a:pt x="720990" y="1892178"/>
                    </a:lnTo>
                    <a:lnTo>
                      <a:pt x="762469" y="1897869"/>
                    </a:lnTo>
                    <a:lnTo>
                      <a:pt x="804383" y="1900671"/>
                    </a:lnTo>
                    <a:lnTo>
                      <a:pt x="846666" y="1900482"/>
                    </a:lnTo>
                    <a:lnTo>
                      <a:pt x="889254" y="1897201"/>
                    </a:lnTo>
                    <a:lnTo>
                      <a:pt x="932079" y="1890727"/>
                    </a:lnTo>
                    <a:lnTo>
                      <a:pt x="975079" y="1880960"/>
                    </a:lnTo>
                    <a:lnTo>
                      <a:pt x="1018187" y="1867796"/>
                    </a:lnTo>
                    <a:lnTo>
                      <a:pt x="1070296" y="1849207"/>
                    </a:lnTo>
                    <a:lnTo>
                      <a:pt x="1121158" y="1829833"/>
                    </a:lnTo>
                    <a:lnTo>
                      <a:pt x="1170732" y="1809657"/>
                    </a:lnTo>
                    <a:lnTo>
                      <a:pt x="1218979" y="1788663"/>
                    </a:lnTo>
                    <a:lnTo>
                      <a:pt x="1265855" y="1766835"/>
                    </a:lnTo>
                    <a:lnTo>
                      <a:pt x="1311321" y="1744156"/>
                    </a:lnTo>
                    <a:lnTo>
                      <a:pt x="1355336" y="1720611"/>
                    </a:lnTo>
                    <a:lnTo>
                      <a:pt x="1397858" y="1696183"/>
                    </a:lnTo>
                    <a:lnTo>
                      <a:pt x="1438846" y="1670856"/>
                    </a:lnTo>
                    <a:lnTo>
                      <a:pt x="1478260" y="1644613"/>
                    </a:lnTo>
                    <a:lnTo>
                      <a:pt x="1516058" y="1617438"/>
                    </a:lnTo>
                    <a:lnTo>
                      <a:pt x="1552199" y="1589315"/>
                    </a:lnTo>
                    <a:lnTo>
                      <a:pt x="1586643" y="1560228"/>
                    </a:lnTo>
                    <a:lnTo>
                      <a:pt x="1619348" y="1530160"/>
                    </a:lnTo>
                    <a:lnTo>
                      <a:pt x="1650273" y="1499095"/>
                    </a:lnTo>
                    <a:lnTo>
                      <a:pt x="1679377" y="1467016"/>
                    </a:lnTo>
                    <a:lnTo>
                      <a:pt x="1706619" y="1433908"/>
                    </a:lnTo>
                    <a:lnTo>
                      <a:pt x="1731959" y="1399754"/>
                    </a:lnTo>
                    <a:lnTo>
                      <a:pt x="1755355" y="1364538"/>
                    </a:lnTo>
                    <a:lnTo>
                      <a:pt x="1776765" y="1328244"/>
                    </a:lnTo>
                    <a:lnTo>
                      <a:pt x="1796150" y="1290854"/>
                    </a:lnTo>
                    <a:lnTo>
                      <a:pt x="1813468" y="1252354"/>
                    </a:lnTo>
                    <a:lnTo>
                      <a:pt x="1828678" y="1212727"/>
                    </a:lnTo>
                    <a:lnTo>
                      <a:pt x="1841738" y="1171955"/>
                    </a:lnTo>
                    <a:lnTo>
                      <a:pt x="1852609" y="1130024"/>
                    </a:lnTo>
                    <a:lnTo>
                      <a:pt x="1861249" y="1086917"/>
                    </a:lnTo>
                    <a:lnTo>
                      <a:pt x="1867616" y="1042617"/>
                    </a:lnTo>
                    <a:lnTo>
                      <a:pt x="1871670" y="997109"/>
                    </a:lnTo>
                    <a:lnTo>
                      <a:pt x="1873370" y="950375"/>
                    </a:lnTo>
                    <a:lnTo>
                      <a:pt x="1872675" y="902400"/>
                    </a:lnTo>
                    <a:lnTo>
                      <a:pt x="1869544" y="853168"/>
                    </a:lnTo>
                    <a:lnTo>
                      <a:pt x="1864278" y="804006"/>
                    </a:lnTo>
                    <a:lnTo>
                      <a:pt x="1857200" y="756252"/>
                    </a:lnTo>
                    <a:lnTo>
                      <a:pt x="1848310" y="709910"/>
                    </a:lnTo>
                    <a:lnTo>
                      <a:pt x="1837605" y="664984"/>
                    </a:lnTo>
                    <a:lnTo>
                      <a:pt x="1825083" y="621478"/>
                    </a:lnTo>
                    <a:lnTo>
                      <a:pt x="1810741" y="579396"/>
                    </a:lnTo>
                    <a:lnTo>
                      <a:pt x="1794579" y="538741"/>
                    </a:lnTo>
                    <a:lnTo>
                      <a:pt x="1776593" y="499519"/>
                    </a:lnTo>
                    <a:lnTo>
                      <a:pt x="1756782" y="461732"/>
                    </a:lnTo>
                    <a:lnTo>
                      <a:pt x="1735144" y="425386"/>
                    </a:lnTo>
                    <a:lnTo>
                      <a:pt x="1711676" y="390483"/>
                    </a:lnTo>
                    <a:lnTo>
                      <a:pt x="1686376" y="357028"/>
                    </a:lnTo>
                    <a:lnTo>
                      <a:pt x="1659243" y="325025"/>
                    </a:lnTo>
                    <a:lnTo>
                      <a:pt x="1630275" y="294478"/>
                    </a:lnTo>
                    <a:lnTo>
                      <a:pt x="1599468" y="265391"/>
                    </a:lnTo>
                    <a:lnTo>
                      <a:pt x="1566822" y="237767"/>
                    </a:lnTo>
                    <a:lnTo>
                      <a:pt x="1532334" y="211612"/>
                    </a:lnTo>
                    <a:lnTo>
                      <a:pt x="1496002" y="186929"/>
                    </a:lnTo>
                    <a:lnTo>
                      <a:pt x="1457823" y="163721"/>
                    </a:lnTo>
                    <a:lnTo>
                      <a:pt x="1417797" y="141994"/>
                    </a:lnTo>
                    <a:lnTo>
                      <a:pt x="1375921" y="121750"/>
                    </a:lnTo>
                    <a:lnTo>
                      <a:pt x="1332192" y="102994"/>
                    </a:lnTo>
                    <a:lnTo>
                      <a:pt x="1286609" y="85731"/>
                    </a:lnTo>
                    <a:lnTo>
                      <a:pt x="1239170" y="69963"/>
                    </a:lnTo>
                    <a:lnTo>
                      <a:pt x="1189872" y="55695"/>
                    </a:lnTo>
                    <a:lnTo>
                      <a:pt x="1138714" y="42931"/>
                    </a:lnTo>
                    <a:lnTo>
                      <a:pt x="1085693" y="31675"/>
                    </a:lnTo>
                    <a:lnTo>
                      <a:pt x="1030807" y="21931"/>
                    </a:lnTo>
                    <a:lnTo>
                      <a:pt x="974055" y="13703"/>
                    </a:lnTo>
                    <a:lnTo>
                      <a:pt x="915433" y="6995"/>
                    </a:lnTo>
                    <a:lnTo>
                      <a:pt x="854941" y="1811"/>
                    </a:lnTo>
                    <a:lnTo>
                      <a:pt x="808421" y="0"/>
                    </a:lnTo>
                    <a:close/>
                  </a:path>
                </a:pathLst>
              </a:custGeom>
              <a:noFill/>
              <a:ln w="57150">
                <a:solidFill>
                  <a:srgbClr val="EA5920"/>
                </a:solidFill>
              </a:ln>
            </p:spPr>
            <p:txBody>
              <a:bodyPr wrap="square" lIns="0" tIns="0" rIns="0" bIns="0" rtlCol="0"/>
              <a:lstStyle/>
              <a:p>
                <a:endParaRPr sz="1943"/>
              </a:p>
            </p:txBody>
          </p:sp>
        </p:grp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0F1BE29-9ED7-10DB-7FB1-5E55D6A3DEFB}"/>
              </a:ext>
            </a:extLst>
          </p:cNvPr>
          <p:cNvSpPr/>
          <p:nvPr/>
        </p:nvSpPr>
        <p:spPr>
          <a:xfrm>
            <a:off x="2799200" y="10872"/>
            <a:ext cx="4370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WEEK </a:t>
            </a:r>
            <a:r>
              <a:rPr lang="en-US" sz="7200" b="1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sz="4800" b="1" cap="none" spc="0" dirty="0">
                <a:ln w="13462">
                  <a:noFill/>
                  <a:prstDash val="solid"/>
                </a:ln>
                <a:solidFill>
                  <a:srgbClr val="EA5920"/>
                </a:solidFill>
                <a:effectLst>
                  <a:outerShdw dist="63500" dir="7860000" algn="bl" rotWithShape="0">
                    <a:srgbClr val="313039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MENU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34527-9364-BA82-D004-FCCAA295B207}"/>
              </a:ext>
            </a:extLst>
          </p:cNvPr>
          <p:cNvGrpSpPr/>
          <p:nvPr/>
        </p:nvGrpSpPr>
        <p:grpSpPr>
          <a:xfrm>
            <a:off x="581025" y="346740"/>
            <a:ext cx="9934575" cy="6892183"/>
            <a:chOff x="1865798" y="1616494"/>
            <a:chExt cx="6074210" cy="504048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97DF46-CC96-2385-0412-AAC870F7B0DA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6656975"/>
              <a:ext cx="6074210" cy="0"/>
            </a:xfrm>
            <a:prstGeom prst="line">
              <a:avLst/>
            </a:prstGeom>
            <a:ln w="57150">
              <a:solidFill>
                <a:srgbClr val="EA59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3E54EA-7982-4C69-B9C2-0A668C17C5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5798" y="1616494"/>
              <a:ext cx="6074210" cy="0"/>
            </a:xfrm>
            <a:prstGeom prst="line">
              <a:avLst/>
            </a:prstGeom>
            <a:ln w="57150">
              <a:solidFill>
                <a:srgbClr val="029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32">
            <a:extLst>
              <a:ext uri="{FF2B5EF4-FFF2-40B4-BE49-F238E27FC236}">
                <a16:creationId xmlns:a16="http://schemas.microsoft.com/office/drawing/2014/main" id="{790476FB-14F0-9D7E-813D-6EEDA09AB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09418"/>
              </p:ext>
            </p:extLst>
          </p:nvPr>
        </p:nvGraphicFramePr>
        <p:xfrm>
          <a:off x="581025" y="1609727"/>
          <a:ext cx="2069811" cy="502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33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99479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MON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Yorker Hotdog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potato wedges, slaw. Peas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sweetcorn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TUE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Buffalo Chicken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½ Jackets, Salad &amp; Vegetable's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WED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Roast Turkey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&amp; Stuffing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baby potatoes, broccoli, baton carrots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THUR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(Nut Free)</a:t>
                      </a:r>
                    </a:p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 Chicken Satay</a:t>
                      </a:r>
                    </a:p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served with steamed rice &amp; Spiced Corn Cob, Raw Slaw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FRI</a:t>
                      </a:r>
                    </a:p>
                  </a:txBody>
                  <a:tcPr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Southern Fried Chicken Strips</a:t>
                      </a:r>
                    </a:p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 with chips and beans or peas</a:t>
                      </a:r>
                      <a:endParaRPr lang="en-GB" sz="9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Futura Medium" panose="020B0602020204020303" pitchFamily="34" charset="-79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1" name="Table 32">
            <a:extLst>
              <a:ext uri="{FF2B5EF4-FFF2-40B4-BE49-F238E27FC236}">
                <a16:creationId xmlns:a16="http://schemas.microsoft.com/office/drawing/2014/main" id="{6F101918-34BC-F4AF-13AE-D83A6E37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48793"/>
              </p:ext>
            </p:extLst>
          </p:nvPr>
        </p:nvGraphicFramePr>
        <p:xfrm>
          <a:off x="2650837" y="1609727"/>
          <a:ext cx="2333418" cy="5022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7672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BBQ Sausage Hotdog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served with potato wedges, slaw. Peas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sweetcorn</a:t>
                      </a:r>
                    </a:p>
                  </a:txBody>
                  <a:tcPr marL="45720" marR="45720" marT="0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Quorn Shawarma Pitta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½ Jackets, Salad &amp; Vegetable's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none" dirty="0">
                          <a:latin typeface="Century Gothic" panose="020B0502020202020204" pitchFamily="34" charset="0"/>
                        </a:rPr>
                        <a:t>Casserole &amp; Dumpling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with baby potatoes, broccoli, baton carrots &amp; gravy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Vegetable Egg Fried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Century Gothic" panose="020B0502020202020204" pitchFamily="34" charset="0"/>
                        </a:rPr>
                        <a:t>Veg Spring Rolls</a:t>
                      </a:r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Quorn Nuggets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Century Gothic" panose="020B0502020202020204" pitchFamily="34" charset="0"/>
                        </a:rPr>
                        <a:t>served  with chips and beans or peas</a:t>
                      </a:r>
                      <a:endParaRPr lang="en-GB" sz="900" b="0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Futura Medium" panose="020B0602020204020303" pitchFamily="34" charset="-79"/>
                      </a:endParaRPr>
                    </a:p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dirty="0"/>
                    </a:p>
                  </a:txBody>
                  <a:tcPr marL="45720" marR="45720" marT="0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daily fillings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Including salmon mayo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2" name="Table 32">
            <a:extLst>
              <a:ext uri="{FF2B5EF4-FFF2-40B4-BE49-F238E27FC236}">
                <a16:creationId xmlns:a16="http://schemas.microsoft.com/office/drawing/2014/main" id="{4D403EF8-4336-59B9-DEB1-84F007196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95649"/>
              </p:ext>
            </p:extLst>
          </p:nvPr>
        </p:nvGraphicFramePr>
        <p:xfrm>
          <a:off x="4972058" y="1612342"/>
          <a:ext cx="2069811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719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72614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Chocolate Sponge &amp; Custard</a:t>
                      </a:r>
                    </a:p>
                  </a:txBody>
                  <a:tcPr marL="72000" marR="66294" marT="36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Apple Crumble &amp; Cream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Rice Pudding &amp;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Fruit Compote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dirty="0">
                          <a:cs typeface="Calibri" panose="020F0502020204030204" pitchFamily="34" charset="0"/>
                        </a:rPr>
                        <a:t>Fruit Flapjack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Pasta king with 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sauces.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meat and veggie pizzas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cs typeface="Calibri" panose="020F0502020204030204" pitchFamily="34" charset="0"/>
                        </a:rPr>
                        <a:t>Ice Cream Tub </a:t>
                      </a:r>
                    </a:p>
                  </a:txBody>
                  <a:tcPr marL="72000" marR="66294" marT="36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3" name="Table 32">
            <a:extLst>
              <a:ext uri="{FF2B5EF4-FFF2-40B4-BE49-F238E27FC236}">
                <a16:creationId xmlns:a16="http://schemas.microsoft.com/office/drawing/2014/main" id="{D9ED2B09-1FB6-9F19-92BF-9CC4B77AE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39782"/>
              </p:ext>
            </p:extLst>
          </p:nvPr>
        </p:nvGraphicFramePr>
        <p:xfrm>
          <a:off x="7041869" y="1606058"/>
          <a:ext cx="2185258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0931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pots</a:t>
                      </a:r>
                      <a:endParaRPr lang="en-GB" sz="900" dirty="0"/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pots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pots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pots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Delicious, hot range of paninis, cold wraps &amp; baguettes </a:t>
                      </a:r>
                      <a:b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for you to choose from.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Your favourite sarnie fillings every day!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Daily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fresh fruit pots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4" name="Table 32">
            <a:extLst>
              <a:ext uri="{FF2B5EF4-FFF2-40B4-BE49-F238E27FC236}">
                <a16:creationId xmlns:a16="http://schemas.microsoft.com/office/drawing/2014/main" id="{389A0D31-99B1-3506-6D37-5B978688A0E1}"/>
              </a:ext>
            </a:extLst>
          </p:cNvPr>
          <p:cNvGraphicFramePr>
            <a:graphicFrameLocks noGrp="1"/>
          </p:cNvGraphicFramePr>
          <p:nvPr/>
        </p:nvGraphicFramePr>
        <p:xfrm>
          <a:off x="9226990" y="1606058"/>
          <a:ext cx="1095746" cy="5017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5746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98479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177595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472210"/>
                  </a:ext>
                </a:extLst>
              </a:tr>
              <a:tr h="1003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Selection of salads, pasta salads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Futura Medium" panose="020B0602020204020303" pitchFamily="34" charset="-79"/>
                        </a:rPr>
                        <a:t>and deli bar </a:t>
                      </a:r>
                    </a:p>
                  </a:txBody>
                  <a:tcPr marL="72000" marR="66294" marT="72000" marB="33147" anchor="ctr">
                    <a:lnT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75741"/>
                  </a:ext>
                </a:extLst>
              </a:tr>
            </a:tbl>
          </a:graphicData>
        </a:graphic>
      </p:graphicFrame>
      <p:graphicFrame>
        <p:nvGraphicFramePr>
          <p:cNvPr id="27" name="Table 32">
            <a:extLst>
              <a:ext uri="{FF2B5EF4-FFF2-40B4-BE49-F238E27FC236}">
                <a16:creationId xmlns:a16="http://schemas.microsoft.com/office/drawing/2014/main" id="{193B59CE-6097-588C-A347-084E1FEC6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0721"/>
              </p:ext>
            </p:extLst>
          </p:nvPr>
        </p:nvGraphicFramePr>
        <p:xfrm>
          <a:off x="1311965" y="1088996"/>
          <a:ext cx="258578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9635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MAIN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VEGETARIAN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29" name="Table 32">
            <a:extLst>
              <a:ext uri="{FF2B5EF4-FFF2-40B4-BE49-F238E27FC236}">
                <a16:creationId xmlns:a16="http://schemas.microsoft.com/office/drawing/2014/main" id="{03D0248C-74A4-9653-03C8-539CC74CC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46513"/>
              </p:ext>
            </p:extLst>
          </p:nvPr>
        </p:nvGraphicFramePr>
        <p:xfrm>
          <a:off x="3895330" y="1094672"/>
          <a:ext cx="2366487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3070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283417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JACKETS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PASTA &amp;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PIZZA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0" name="Table 32">
            <a:extLst>
              <a:ext uri="{FF2B5EF4-FFF2-40B4-BE49-F238E27FC236}">
                <a16:creationId xmlns:a16="http://schemas.microsoft.com/office/drawing/2014/main" id="{C793FD29-70D1-12B6-02D7-F7F4AF68A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25059"/>
              </p:ext>
            </p:extLst>
          </p:nvPr>
        </p:nvGraphicFramePr>
        <p:xfrm>
          <a:off x="6261818" y="1093241"/>
          <a:ext cx="2185120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527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399593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2"/>
                          </a:solidFill>
                        </a:rPr>
                        <a:t>DESSERT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SANDWICHES WRAPS &amp; PANINIS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graphicFrame>
        <p:nvGraphicFramePr>
          <p:cNvPr id="37" name="Table 32">
            <a:extLst>
              <a:ext uri="{FF2B5EF4-FFF2-40B4-BE49-F238E27FC236}">
                <a16:creationId xmlns:a16="http://schemas.microsoft.com/office/drawing/2014/main" id="{FF16DA3F-1C3C-5256-7857-0E931FCA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55256"/>
              </p:ext>
            </p:extLst>
          </p:nvPr>
        </p:nvGraphicFramePr>
        <p:xfrm>
          <a:off x="8422680" y="1092719"/>
          <a:ext cx="1900056" cy="506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84">
                  <a:extLst>
                    <a:ext uri="{9D8B030D-6E8A-4147-A177-3AD203B41FA5}">
                      <a16:colId xmlns:a16="http://schemas.microsoft.com/office/drawing/2014/main" val="710546851"/>
                    </a:ext>
                  </a:extLst>
                </a:gridCol>
                <a:gridCol w="1086372">
                  <a:extLst>
                    <a:ext uri="{9D8B030D-6E8A-4147-A177-3AD203B41FA5}">
                      <a16:colId xmlns:a16="http://schemas.microsoft.com/office/drawing/2014/main" val="3881275000"/>
                    </a:ext>
                  </a:extLst>
                </a:gridCol>
              </a:tblGrid>
              <a:tr h="50665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2"/>
                          </a:solidFill>
                        </a:rPr>
                        <a:t>FRESH FRUIT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accent2"/>
                          </a:solidFill>
                        </a:rPr>
                        <a:t>SALADS</a:t>
                      </a:r>
                    </a:p>
                  </a:txBody>
                  <a:tcPr>
                    <a:lnB w="57150" cap="flat" cmpd="sng" algn="ctr">
                      <a:solidFill>
                        <a:srgbClr val="029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07269"/>
                  </a:ext>
                </a:extLst>
              </a:tr>
            </a:tbl>
          </a:graphicData>
        </a:graphic>
      </p:graphicFrame>
      <p:pic>
        <p:nvPicPr>
          <p:cNvPr id="39" name="Graphic 38">
            <a:extLst>
              <a:ext uri="{FF2B5EF4-FFF2-40B4-BE49-F238E27FC236}">
                <a16:creationId xmlns:a16="http://schemas.microsoft.com/office/drawing/2014/main" id="{5F02C062-59FF-AB9B-8F1B-1538B6DB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2391501"/>
            <a:ext cx="127000" cy="127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D36EDB3-D488-5CD8-B611-DE52851B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3427275"/>
            <a:ext cx="127000" cy="127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123CB2A-172D-649D-B7C8-BDBAA4766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4425672"/>
            <a:ext cx="127000" cy="127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5E51D46-360B-91E6-376E-EC390871D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5881" y="5394988"/>
            <a:ext cx="127000" cy="127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2FB479C-0F82-402D-08F0-5DB9C3C2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471" y="6465852"/>
            <a:ext cx="127000" cy="127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CEB73D1-9265-F7AE-BF0C-18E5F143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788" y="2378745"/>
            <a:ext cx="134001" cy="1872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930478-3C2F-982A-A909-F6793147A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788" y="3356925"/>
            <a:ext cx="119878" cy="1675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67D4A0-5273-7C46-B62E-D7B3645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616" y="4366180"/>
            <a:ext cx="132345" cy="184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74D0A67-CD44-51AB-1C91-C49EC85D6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187" y="5369464"/>
            <a:ext cx="123885" cy="1731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E2D9E27-BF3F-6981-7211-5A16F2EB8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51611" y="6347978"/>
            <a:ext cx="145462" cy="203310"/>
          </a:xfrm>
          <a:prstGeom prst="rect">
            <a:avLst/>
          </a:prstGeom>
        </p:spPr>
      </p:pic>
      <p:pic>
        <p:nvPicPr>
          <p:cNvPr id="4" name="Picture 3" descr="A yellow circle with white lines&#10;&#10;Description automatically generated">
            <a:extLst>
              <a:ext uri="{FF2B5EF4-FFF2-40B4-BE49-F238E27FC236}">
                <a16:creationId xmlns:a16="http://schemas.microsoft.com/office/drawing/2014/main" id="{4ABE5A46-4C96-82B8-76A0-CF3122A4E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" y="571570"/>
            <a:ext cx="724001" cy="724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603AE-1942-7AC7-0722-9A17509D2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512" y="4980417"/>
            <a:ext cx="117193" cy="1327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BA02EE-0834-8974-3C9F-977BDCA00382}"/>
              </a:ext>
            </a:extLst>
          </p:cNvPr>
          <p:cNvGrpSpPr/>
          <p:nvPr/>
        </p:nvGrpSpPr>
        <p:grpSpPr>
          <a:xfrm>
            <a:off x="3475146" y="6928338"/>
            <a:ext cx="4148062" cy="258033"/>
            <a:chOff x="1664630" y="7340154"/>
            <a:chExt cx="4112062" cy="2580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F5FEDB-A168-71A7-3D4C-EBEF05D245D4}"/>
                </a:ext>
              </a:extLst>
            </p:cNvPr>
            <p:cNvGrpSpPr/>
            <p:nvPr/>
          </p:nvGrpSpPr>
          <p:grpSpPr>
            <a:xfrm>
              <a:off x="1664630" y="7344138"/>
              <a:ext cx="2680999" cy="254049"/>
              <a:chOff x="7838848" y="6298935"/>
              <a:chExt cx="2483954" cy="23537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990BAD-29A8-06F5-2859-67AAC44DD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4194" y="6307877"/>
                <a:ext cx="123292" cy="21135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D6FC9D4-771E-421B-702A-1FB8EAEB3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0066" y="6359944"/>
                <a:ext cx="107637" cy="12301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B570E-590B-CFFC-7C03-2B480B897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8848" y="6328364"/>
                <a:ext cx="123292" cy="172323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5FFCB3-8810-CA8C-0388-3065CE8D2B6C}"/>
                  </a:ext>
                </a:extLst>
              </p:cNvPr>
              <p:cNvGrpSpPr/>
              <p:nvPr/>
            </p:nvGrpSpPr>
            <p:grpSpPr>
              <a:xfrm>
                <a:off x="8042117" y="6298935"/>
                <a:ext cx="2280685" cy="235376"/>
                <a:chOff x="8118809" y="6831748"/>
                <a:chExt cx="2280685" cy="23537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757187-6FFB-F2A5-F043-5BE80FCC7B08}"/>
                    </a:ext>
                  </a:extLst>
                </p:cNvPr>
                <p:cNvSpPr txBox="1"/>
                <p:nvPr/>
              </p:nvSpPr>
              <p:spPr>
                <a:xfrm>
                  <a:off x="8732070" y="6843158"/>
                  <a:ext cx="719698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Vegetarian</a:t>
                  </a:r>
                  <a:endParaRPr lang="en-US" sz="971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B882AF9-0D06-AED2-762E-18D99A7258DB}"/>
                    </a:ext>
                  </a:extLst>
                </p:cNvPr>
                <p:cNvSpPr txBox="1"/>
                <p:nvPr/>
              </p:nvSpPr>
              <p:spPr>
                <a:xfrm>
                  <a:off x="9589070" y="6831748"/>
                  <a:ext cx="810424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Wholegrain</a:t>
                  </a:r>
                  <a:endParaRPr lang="en-US" sz="97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ECE60-0555-1473-1820-F13B4CB7B7FC}"/>
                    </a:ext>
                  </a:extLst>
                </p:cNvPr>
                <p:cNvSpPr txBox="1"/>
                <p:nvPr/>
              </p:nvSpPr>
              <p:spPr>
                <a:xfrm>
                  <a:off x="8118809" y="6843158"/>
                  <a:ext cx="596552" cy="22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71" b="1" dirty="0"/>
                    <a:t>Fruity!</a:t>
                  </a:r>
                  <a:endParaRPr lang="en-US" sz="971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94F33B-292D-5736-7CF9-2577B2AB21E4}"/>
                </a:ext>
              </a:extLst>
            </p:cNvPr>
            <p:cNvSpPr txBox="1"/>
            <p:nvPr/>
          </p:nvSpPr>
          <p:spPr>
            <a:xfrm>
              <a:off x="4880895" y="7340154"/>
              <a:ext cx="895797" cy="24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71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C014DC-773A-2681-BF85-1C3653B11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532" y="5394988"/>
            <a:ext cx="134237" cy="1859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88A437-EF04-EB4E-8C41-C83338DED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560" y="4353108"/>
            <a:ext cx="134237" cy="1859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3A34F0-619F-9613-A0E3-A8B523A69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16" y="3368281"/>
            <a:ext cx="134237" cy="1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8389572EA6842986B7CC4EF31E446" ma:contentTypeVersion="15" ma:contentTypeDescription="Create a new document." ma:contentTypeScope="" ma:versionID="e64720b17fefb7995a6580ea5a982b8f">
  <xsd:schema xmlns:xsd="http://www.w3.org/2001/XMLSchema" xmlns:xs="http://www.w3.org/2001/XMLSchema" xmlns:p="http://schemas.microsoft.com/office/2006/metadata/properties" xmlns:ns2="2e70e135-83f8-41c8-a854-d55dcc40cc34" xmlns:ns3="2343eec4-a8bb-46e8-949c-19aa8f30579a" targetNamespace="http://schemas.microsoft.com/office/2006/metadata/properties" ma:root="true" ma:fieldsID="b3c46ffa86f07be60501cf416db81bc9" ns2:_="" ns3:_="">
    <xsd:import namespace="2e70e135-83f8-41c8-a854-d55dcc40cc34"/>
    <xsd:import namespace="2343eec4-a8bb-46e8-949c-19aa8f305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e135-83f8-41c8-a854-d55dcc40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ec4-a8bb-46e8-949c-19aa8f3057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f7ff6b-9a1a-45de-a342-03475fa2825c}" ma:internalName="TaxCatchAll" ma:showField="CatchAllData" ma:web="2343eec4-a8bb-46e8-949c-19aa8f305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43eec4-a8bb-46e8-949c-19aa8f30579a" xsi:nil="true"/>
    <lcf76f155ced4ddcb4097134ff3c332f xmlns="2e70e135-83f8-41c8-a854-d55dcc40cc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A60103-D2F9-4562-9561-9BC617C92B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3F79C-C9F6-45CE-BE53-7D541A65D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0e135-83f8-41c8-a854-d55dcc40cc34"/>
    <ds:schemaRef ds:uri="2343eec4-a8bb-46e8-949c-19aa8f305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10C5E9-424F-4BCA-B963-AA9EF4FB6FE9}">
  <ds:schemaRefs>
    <ds:schemaRef ds:uri="http://schemas.microsoft.com/office/2006/metadata/properties"/>
    <ds:schemaRef ds:uri="http://schemas.microsoft.com/office/infopath/2007/PartnerControls"/>
    <ds:schemaRef ds:uri="2343eec4-a8bb-46e8-949c-19aa8f30579a"/>
    <ds:schemaRef ds:uri="2e70e135-83f8-41c8-a854-d55dcc40cc34"/>
  </ds:schemaRefs>
</ds:datastoreItem>
</file>

<file path=docMetadata/LabelInfo.xml><?xml version="1.0" encoding="utf-8"?>
<clbl:labelList xmlns:clbl="http://schemas.microsoft.com/office/2020/mipLabelMetadata">
  <clbl:label id="{8dcec875-1593-4233-b8b1-a96d276bd4ae}" enabled="1" method="Privilege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3047</TotalTime>
  <Words>1395</Words>
  <Application>Microsoft Office PowerPoint</Application>
  <PresentationFormat>Custom</PresentationFormat>
  <Paragraphs>343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Leatherland</dc:creator>
  <cp:lastModifiedBy>S Wakefield</cp:lastModifiedBy>
  <cp:revision>36</cp:revision>
  <dcterms:created xsi:type="dcterms:W3CDTF">2024-01-23T14:12:47Z</dcterms:created>
  <dcterms:modified xsi:type="dcterms:W3CDTF">2024-04-22T10:23:33Z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0x0101000E08389572EA6842986B7CC4EF31E446</vt:lpwstr>
  </property>
  <property fmtid="{D5CDD505-2E9C-101B-9397-08002B2CF9AE}" pid="3" name="ClassificationContentMarkingFooterText">
    <vt:lpwstr>Internal</vt:lpwstr>
  </property>
  <property fmtid="{D5CDD505-2E9C-101B-9397-08002B2CF9AE}" pid="4" name="MediaServiceImageTags">
    <vt:lpwstr/>
  </property>
</Properties>
</file>