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78" r:id="rId3"/>
    <p:sldId id="279" r:id="rId4"/>
    <p:sldId id="260" r:id="rId5"/>
    <p:sldId id="369" r:id="rId6"/>
    <p:sldId id="265" r:id="rId7"/>
    <p:sldId id="257" r:id="rId8"/>
    <p:sldId id="258" r:id="rId9"/>
    <p:sldId id="370" r:id="rId10"/>
    <p:sldId id="310" r:id="rId11"/>
    <p:sldId id="371" r:id="rId12"/>
    <p:sldId id="309"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30" autoAdjust="0"/>
    <p:restoredTop sz="94659"/>
  </p:normalViewPr>
  <p:slideViewPr>
    <p:cSldViewPr snapToGrid="0" snapToObjects="1">
      <p:cViewPr varScale="1">
        <p:scale>
          <a:sx n="80" d="100"/>
          <a:sy n="80" d="100"/>
        </p:scale>
        <p:origin x="102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711C4-133C-4A99-BFCF-A8DE3BEB9B57}" type="datetimeFigureOut">
              <a:rPr lang="en-GB" smtClean="0"/>
              <a:t>05/10/2023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2F009-2B27-4990-967F-9D4FE6811A40}" type="slidenum">
              <a:rPr lang="en-GB" smtClean="0"/>
              <a:t>‹#›</a:t>
            </a:fld>
            <a:endParaRPr lang="en-GB" dirty="0"/>
          </a:p>
        </p:txBody>
      </p:sp>
    </p:spTree>
    <p:extLst>
      <p:ext uri="{BB962C8B-B14F-4D97-AF65-F5344CB8AC3E}">
        <p14:creationId xmlns:p14="http://schemas.microsoft.com/office/powerpoint/2010/main" val="562294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22F009-2B27-4990-967F-9D4FE6811A40}" type="slidenum">
              <a:rPr lang="en-GB" smtClean="0"/>
              <a:t>1</a:t>
            </a:fld>
            <a:endParaRPr lang="en-GB" dirty="0"/>
          </a:p>
        </p:txBody>
      </p:sp>
    </p:spTree>
    <p:extLst>
      <p:ext uri="{BB962C8B-B14F-4D97-AF65-F5344CB8AC3E}">
        <p14:creationId xmlns:p14="http://schemas.microsoft.com/office/powerpoint/2010/main" val="3371586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308A900D-DBEC-9D4B-771A-2F412B704EAA}"/>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79B983E0-3152-C17C-B493-4312C94654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Calibri" panose="020F0502020204030204" pitchFamily="34" charset="0"/>
            </a:endParaRPr>
          </a:p>
          <a:p>
            <a:endParaRPr lang="en-US" altLang="en-US" dirty="0">
              <a:latin typeface="Arial" panose="020B0604020202020204" pitchFamily="34" charset="0"/>
              <a:cs typeface="Calibri" panose="020F0502020204030204" pitchFamily="34" charset="0"/>
            </a:endParaRPr>
          </a:p>
        </p:txBody>
      </p:sp>
      <p:sp>
        <p:nvSpPr>
          <p:cNvPr id="32772" name="Slide Number Placeholder 3">
            <a:extLst>
              <a:ext uri="{FF2B5EF4-FFF2-40B4-BE49-F238E27FC236}">
                <a16:creationId xmlns:a16="http://schemas.microsoft.com/office/drawing/2014/main" id="{9BF257E2-1585-0A9D-5BC2-3748A62F63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58988" indent="-228600">
              <a:defRPr>
                <a:solidFill>
                  <a:schemeClr val="tx1"/>
                </a:solidFill>
                <a:latin typeface="Arial" panose="020B0604020202020204" pitchFamily="34" charset="0"/>
              </a:defRPr>
            </a:lvl5pPr>
            <a:lvl6pPr marL="2516188" indent="-228600" eaLnBrk="0" fontAlgn="base" hangingPunct="0">
              <a:spcBef>
                <a:spcPct val="0"/>
              </a:spcBef>
              <a:spcAft>
                <a:spcPct val="0"/>
              </a:spcAft>
              <a:defRPr>
                <a:solidFill>
                  <a:schemeClr val="tx1"/>
                </a:solidFill>
                <a:latin typeface="Arial" panose="020B0604020202020204" pitchFamily="34" charset="0"/>
              </a:defRPr>
            </a:lvl6pPr>
            <a:lvl7pPr marL="2973388" indent="-228600" eaLnBrk="0" fontAlgn="base" hangingPunct="0">
              <a:spcBef>
                <a:spcPct val="0"/>
              </a:spcBef>
              <a:spcAft>
                <a:spcPct val="0"/>
              </a:spcAft>
              <a:defRPr>
                <a:solidFill>
                  <a:schemeClr val="tx1"/>
                </a:solidFill>
                <a:latin typeface="Arial" panose="020B0604020202020204" pitchFamily="34" charset="0"/>
              </a:defRPr>
            </a:lvl7pPr>
            <a:lvl8pPr marL="3430588" indent="-228600" eaLnBrk="0" fontAlgn="base" hangingPunct="0">
              <a:spcBef>
                <a:spcPct val="0"/>
              </a:spcBef>
              <a:spcAft>
                <a:spcPct val="0"/>
              </a:spcAft>
              <a:defRPr>
                <a:solidFill>
                  <a:schemeClr val="tx1"/>
                </a:solidFill>
                <a:latin typeface="Arial" panose="020B0604020202020204" pitchFamily="34" charset="0"/>
              </a:defRPr>
            </a:lvl8pPr>
            <a:lvl9pPr marL="3887788" indent="-228600" eaLnBrk="0" fontAlgn="base" hangingPunct="0">
              <a:spcBef>
                <a:spcPct val="0"/>
              </a:spcBef>
              <a:spcAft>
                <a:spcPct val="0"/>
              </a:spcAft>
              <a:defRPr>
                <a:solidFill>
                  <a:schemeClr val="tx1"/>
                </a:solidFill>
                <a:latin typeface="Arial" panose="020B0604020202020204" pitchFamily="34" charset="0"/>
              </a:defRPr>
            </a:lvl9pPr>
          </a:lstStyle>
          <a:p>
            <a:fld id="{59834A0A-80A3-472B-8729-3F416967403F}" type="slidenum">
              <a:rPr lang="en-GB" altLang="en-US" smtClean="0">
                <a:solidFill>
                  <a:srgbClr val="000000"/>
                </a:solidFill>
                <a:latin typeface="Calibri" panose="020F0502020204030204" pitchFamily="34" charset="0"/>
              </a:rPr>
              <a:pPr/>
              <a:t>12</a:t>
            </a:fld>
            <a:endParaRPr lang="en-GB" altLang="en-US" dirty="0">
              <a:solidFill>
                <a:srgbClr val="000000"/>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79A90629-6028-628F-45CB-23EE98D209BA}"/>
              </a:ext>
            </a:extLst>
          </p:cNvPr>
          <p:cNvSpPr txBox="1">
            <a:spLocks noGrp="1" noChangeArrowheads="1"/>
          </p:cNvSpPr>
          <p:nvPr/>
        </p:nvSpPr>
        <p:spPr bwMode="auto">
          <a:xfrm>
            <a:off x="3854450" y="9444038"/>
            <a:ext cx="29495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7" tIns="45789" rIns="91577" bIns="4578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CBE0FF5-1642-41C5-8574-A31A293431FC}" type="slidenum">
              <a:rPr lang="en-US" altLang="en-US" sz="1200"/>
              <a:pPr algn="r" eaLnBrk="1" hangingPunct="1"/>
              <a:t>13</a:t>
            </a:fld>
            <a:endParaRPr lang="en-US" altLang="en-US" sz="1200" dirty="0"/>
          </a:p>
        </p:txBody>
      </p:sp>
      <p:sp>
        <p:nvSpPr>
          <p:cNvPr id="34819" name="Rectangle 2">
            <a:extLst>
              <a:ext uri="{FF2B5EF4-FFF2-40B4-BE49-F238E27FC236}">
                <a16:creationId xmlns:a16="http://schemas.microsoft.com/office/drawing/2014/main" id="{DA460480-EF63-834D-1DF4-5E55B77F2767}"/>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DDF3CFBF-33D5-F598-E3FA-D4C0D3F4AC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0E461C23-1667-F0E5-537C-E43EAB969246}"/>
              </a:ext>
            </a:extLst>
          </p:cNvPr>
          <p:cNvSpPr txBox="1">
            <a:spLocks noGrp="1" noChangeArrowheads="1"/>
          </p:cNvSpPr>
          <p:nvPr/>
        </p:nvSpPr>
        <p:spPr bwMode="auto">
          <a:xfrm>
            <a:off x="3854450" y="9444038"/>
            <a:ext cx="29495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7" tIns="45789" rIns="91577" bIns="4578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31EC43-27F0-411F-8D9D-A90663DE2527}" type="slidenum">
              <a:rPr lang="en-US" altLang="en-US" sz="1200"/>
              <a:pPr algn="r" eaLnBrk="1" hangingPunct="1"/>
              <a:t>2</a:t>
            </a:fld>
            <a:endParaRPr lang="en-US" altLang="en-US" sz="1200" dirty="0"/>
          </a:p>
        </p:txBody>
      </p:sp>
      <p:sp>
        <p:nvSpPr>
          <p:cNvPr id="7171" name="Rectangle 2">
            <a:extLst>
              <a:ext uri="{FF2B5EF4-FFF2-40B4-BE49-F238E27FC236}">
                <a16:creationId xmlns:a16="http://schemas.microsoft.com/office/drawing/2014/main" id="{1A2AAE5A-45DD-9883-5F0F-6993E3064880}"/>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FA7DD461-8C5F-525C-6A0C-3DB5A21667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Please inform parents if their call is urgent ring </a:t>
            </a:r>
            <a:r>
              <a:rPr lang="en-US" altLang="en-US" b="1" dirty="0">
                <a:latin typeface="Arial" panose="020B0604020202020204" pitchFamily="34" charset="0"/>
              </a:rPr>
              <a:t>reception</a:t>
            </a:r>
            <a:r>
              <a:rPr lang="en-US" altLang="en-US" dirty="0">
                <a:latin typeface="Arial" panose="020B0604020202020204" pitchFamily="34" charset="0"/>
              </a:rPr>
              <a:t> rather than sending an email ,as a member of staff may be teaching all day and may not pick this message up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D9399094-6A42-F937-FFE2-37B8AB952901}"/>
              </a:ext>
            </a:extLst>
          </p:cNvPr>
          <p:cNvSpPr txBox="1">
            <a:spLocks noGrp="1" noChangeArrowheads="1"/>
          </p:cNvSpPr>
          <p:nvPr/>
        </p:nvSpPr>
        <p:spPr bwMode="auto">
          <a:xfrm>
            <a:off x="3854450" y="9444038"/>
            <a:ext cx="29495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7" tIns="45789" rIns="91577" bIns="4578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17007A2-4994-4A8C-A912-4D723B63FC53}" type="slidenum">
              <a:rPr lang="en-US" altLang="en-US" sz="1200"/>
              <a:pPr algn="r" eaLnBrk="1" hangingPunct="1"/>
              <a:t>3</a:t>
            </a:fld>
            <a:endParaRPr lang="en-US" altLang="en-US" sz="1200" dirty="0"/>
          </a:p>
        </p:txBody>
      </p:sp>
      <p:sp>
        <p:nvSpPr>
          <p:cNvPr id="9219" name="Rectangle 2">
            <a:extLst>
              <a:ext uri="{FF2B5EF4-FFF2-40B4-BE49-F238E27FC236}">
                <a16:creationId xmlns:a16="http://schemas.microsoft.com/office/drawing/2014/main" id="{8403F8BB-51F2-6624-A55D-4AFC14DE1F60}"/>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2C66B7E5-3382-5BCB-4784-F779C259C0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000F18F-8158-0D2E-01C9-2DED31B4BB5E}"/>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CD2B06E8-7D1D-2E79-75DE-F1E6CA8CDB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Calibri" panose="020F0502020204030204" pitchFamily="34" charset="0"/>
            </a:endParaRPr>
          </a:p>
          <a:p>
            <a:endParaRPr lang="en-US" altLang="en-US" dirty="0">
              <a:latin typeface="Arial" panose="020B0604020202020204" pitchFamily="34" charset="0"/>
              <a:cs typeface="Calibri" panose="020F0502020204030204" pitchFamily="34" charset="0"/>
            </a:endParaRPr>
          </a:p>
        </p:txBody>
      </p:sp>
      <p:sp>
        <p:nvSpPr>
          <p:cNvPr id="16388" name="Slide Number Placeholder 3">
            <a:extLst>
              <a:ext uri="{FF2B5EF4-FFF2-40B4-BE49-F238E27FC236}">
                <a16:creationId xmlns:a16="http://schemas.microsoft.com/office/drawing/2014/main" id="{3AC128E8-986B-68B5-D535-52586F1AB9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58988" indent="-228600">
              <a:defRPr>
                <a:solidFill>
                  <a:schemeClr val="tx1"/>
                </a:solidFill>
                <a:latin typeface="Arial" panose="020B0604020202020204" pitchFamily="34" charset="0"/>
              </a:defRPr>
            </a:lvl5pPr>
            <a:lvl6pPr marL="2516188" indent="-228600" eaLnBrk="0" fontAlgn="base" hangingPunct="0">
              <a:spcBef>
                <a:spcPct val="0"/>
              </a:spcBef>
              <a:spcAft>
                <a:spcPct val="0"/>
              </a:spcAft>
              <a:defRPr>
                <a:solidFill>
                  <a:schemeClr val="tx1"/>
                </a:solidFill>
                <a:latin typeface="Arial" panose="020B0604020202020204" pitchFamily="34" charset="0"/>
              </a:defRPr>
            </a:lvl6pPr>
            <a:lvl7pPr marL="2973388" indent="-228600" eaLnBrk="0" fontAlgn="base" hangingPunct="0">
              <a:spcBef>
                <a:spcPct val="0"/>
              </a:spcBef>
              <a:spcAft>
                <a:spcPct val="0"/>
              </a:spcAft>
              <a:defRPr>
                <a:solidFill>
                  <a:schemeClr val="tx1"/>
                </a:solidFill>
                <a:latin typeface="Arial" panose="020B0604020202020204" pitchFamily="34" charset="0"/>
              </a:defRPr>
            </a:lvl7pPr>
            <a:lvl8pPr marL="3430588" indent="-228600" eaLnBrk="0" fontAlgn="base" hangingPunct="0">
              <a:spcBef>
                <a:spcPct val="0"/>
              </a:spcBef>
              <a:spcAft>
                <a:spcPct val="0"/>
              </a:spcAft>
              <a:defRPr>
                <a:solidFill>
                  <a:schemeClr val="tx1"/>
                </a:solidFill>
                <a:latin typeface="Arial" panose="020B0604020202020204" pitchFamily="34" charset="0"/>
              </a:defRPr>
            </a:lvl8pPr>
            <a:lvl9pPr marL="3887788" indent="-228600" eaLnBrk="0" fontAlgn="base" hangingPunct="0">
              <a:spcBef>
                <a:spcPct val="0"/>
              </a:spcBef>
              <a:spcAft>
                <a:spcPct val="0"/>
              </a:spcAft>
              <a:defRPr>
                <a:solidFill>
                  <a:schemeClr val="tx1"/>
                </a:solidFill>
                <a:latin typeface="Arial" panose="020B0604020202020204" pitchFamily="34" charset="0"/>
              </a:defRPr>
            </a:lvl9pPr>
          </a:lstStyle>
          <a:p>
            <a:fld id="{9BCE1AC8-23D1-48EE-8144-A855120BE168}" type="slidenum">
              <a:rPr lang="en-GB" altLang="en-US" smtClean="0">
                <a:solidFill>
                  <a:srgbClr val="000000"/>
                </a:solidFill>
                <a:latin typeface="Calibri" panose="020F0502020204030204" pitchFamily="34" charset="0"/>
              </a:rPr>
              <a:pPr/>
              <a:t>4</a:t>
            </a:fld>
            <a:endParaRPr lang="en-GB" altLang="en-US" dirty="0">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22F009-2B27-4990-967F-9D4FE6811A40}" type="slidenum">
              <a:rPr lang="en-GB" smtClean="0"/>
              <a:t>5</a:t>
            </a:fld>
            <a:endParaRPr lang="en-GB" dirty="0"/>
          </a:p>
        </p:txBody>
      </p:sp>
    </p:spTree>
    <p:extLst>
      <p:ext uri="{BB962C8B-B14F-4D97-AF65-F5344CB8AC3E}">
        <p14:creationId xmlns:p14="http://schemas.microsoft.com/office/powerpoint/2010/main" val="447040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E04CC85-6E45-23BD-CDCA-C6A751469E58}"/>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BF3D8F6E-4FF6-3499-BF7D-D920AD4C50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Calibri" panose="020F0502020204030204" pitchFamily="34" charset="0"/>
            </a:endParaRPr>
          </a:p>
          <a:p>
            <a:endParaRPr lang="en-US" altLang="en-US" dirty="0">
              <a:latin typeface="Arial" panose="020B0604020202020204" pitchFamily="34" charset="0"/>
              <a:cs typeface="Calibri" panose="020F0502020204030204" pitchFamily="34" charset="0"/>
            </a:endParaRPr>
          </a:p>
        </p:txBody>
      </p:sp>
      <p:sp>
        <p:nvSpPr>
          <p:cNvPr id="19460" name="Slide Number Placeholder 3">
            <a:extLst>
              <a:ext uri="{FF2B5EF4-FFF2-40B4-BE49-F238E27FC236}">
                <a16:creationId xmlns:a16="http://schemas.microsoft.com/office/drawing/2014/main" id="{13B5DE3A-C8CC-1EBF-C82A-39AB3A9D1A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58988" indent="-228600">
              <a:defRPr>
                <a:solidFill>
                  <a:schemeClr val="tx1"/>
                </a:solidFill>
                <a:latin typeface="Arial" panose="020B0604020202020204" pitchFamily="34" charset="0"/>
              </a:defRPr>
            </a:lvl5pPr>
            <a:lvl6pPr marL="2516188" indent="-228600" eaLnBrk="0" fontAlgn="base" hangingPunct="0">
              <a:spcBef>
                <a:spcPct val="0"/>
              </a:spcBef>
              <a:spcAft>
                <a:spcPct val="0"/>
              </a:spcAft>
              <a:defRPr>
                <a:solidFill>
                  <a:schemeClr val="tx1"/>
                </a:solidFill>
                <a:latin typeface="Arial" panose="020B0604020202020204" pitchFamily="34" charset="0"/>
              </a:defRPr>
            </a:lvl6pPr>
            <a:lvl7pPr marL="2973388" indent="-228600" eaLnBrk="0" fontAlgn="base" hangingPunct="0">
              <a:spcBef>
                <a:spcPct val="0"/>
              </a:spcBef>
              <a:spcAft>
                <a:spcPct val="0"/>
              </a:spcAft>
              <a:defRPr>
                <a:solidFill>
                  <a:schemeClr val="tx1"/>
                </a:solidFill>
                <a:latin typeface="Arial" panose="020B0604020202020204" pitchFamily="34" charset="0"/>
              </a:defRPr>
            </a:lvl7pPr>
            <a:lvl8pPr marL="3430588" indent="-228600" eaLnBrk="0" fontAlgn="base" hangingPunct="0">
              <a:spcBef>
                <a:spcPct val="0"/>
              </a:spcBef>
              <a:spcAft>
                <a:spcPct val="0"/>
              </a:spcAft>
              <a:defRPr>
                <a:solidFill>
                  <a:schemeClr val="tx1"/>
                </a:solidFill>
                <a:latin typeface="Arial" panose="020B0604020202020204" pitchFamily="34" charset="0"/>
              </a:defRPr>
            </a:lvl8pPr>
            <a:lvl9pPr marL="3887788" indent="-228600" eaLnBrk="0" fontAlgn="base" hangingPunct="0">
              <a:spcBef>
                <a:spcPct val="0"/>
              </a:spcBef>
              <a:spcAft>
                <a:spcPct val="0"/>
              </a:spcAft>
              <a:defRPr>
                <a:solidFill>
                  <a:schemeClr val="tx1"/>
                </a:solidFill>
                <a:latin typeface="Arial" panose="020B0604020202020204" pitchFamily="34" charset="0"/>
              </a:defRPr>
            </a:lvl9pPr>
          </a:lstStyle>
          <a:p>
            <a:fld id="{32F181E8-3DAE-49BA-B0B3-A3F60F1954FE}" type="slidenum">
              <a:rPr lang="en-GB" altLang="en-US" smtClean="0"/>
              <a:pPr/>
              <a:t>6</a:t>
            </a:fld>
            <a:endParaRPr lang="en-GB"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FB5979B-6B37-08AE-02C8-F2A218C1CBA8}"/>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11016105-3E73-4749-3F71-AA3D127110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Please stress rewards</a:t>
            </a:r>
          </a:p>
        </p:txBody>
      </p:sp>
      <p:sp>
        <p:nvSpPr>
          <p:cNvPr id="22532" name="Slide Number Placeholder 3">
            <a:extLst>
              <a:ext uri="{FF2B5EF4-FFF2-40B4-BE49-F238E27FC236}">
                <a16:creationId xmlns:a16="http://schemas.microsoft.com/office/drawing/2014/main" id="{F867DC2B-AFB7-3894-ABA3-59D4A20B21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58988" indent="-228600">
              <a:defRPr>
                <a:solidFill>
                  <a:schemeClr val="tx1"/>
                </a:solidFill>
                <a:latin typeface="Arial" panose="020B0604020202020204" pitchFamily="34" charset="0"/>
              </a:defRPr>
            </a:lvl5pPr>
            <a:lvl6pPr marL="2516188" indent="-228600" eaLnBrk="0" fontAlgn="base" hangingPunct="0">
              <a:spcBef>
                <a:spcPct val="0"/>
              </a:spcBef>
              <a:spcAft>
                <a:spcPct val="0"/>
              </a:spcAft>
              <a:defRPr>
                <a:solidFill>
                  <a:schemeClr val="tx1"/>
                </a:solidFill>
                <a:latin typeface="Arial" panose="020B0604020202020204" pitchFamily="34" charset="0"/>
              </a:defRPr>
            </a:lvl6pPr>
            <a:lvl7pPr marL="2973388" indent="-228600" eaLnBrk="0" fontAlgn="base" hangingPunct="0">
              <a:spcBef>
                <a:spcPct val="0"/>
              </a:spcBef>
              <a:spcAft>
                <a:spcPct val="0"/>
              </a:spcAft>
              <a:defRPr>
                <a:solidFill>
                  <a:schemeClr val="tx1"/>
                </a:solidFill>
                <a:latin typeface="Arial" panose="020B0604020202020204" pitchFamily="34" charset="0"/>
              </a:defRPr>
            </a:lvl7pPr>
            <a:lvl8pPr marL="3430588" indent="-228600" eaLnBrk="0" fontAlgn="base" hangingPunct="0">
              <a:spcBef>
                <a:spcPct val="0"/>
              </a:spcBef>
              <a:spcAft>
                <a:spcPct val="0"/>
              </a:spcAft>
              <a:defRPr>
                <a:solidFill>
                  <a:schemeClr val="tx1"/>
                </a:solidFill>
                <a:latin typeface="Arial" panose="020B0604020202020204" pitchFamily="34" charset="0"/>
              </a:defRPr>
            </a:lvl8pPr>
            <a:lvl9pPr marL="3887788" indent="-228600" eaLnBrk="0" fontAlgn="base" hangingPunct="0">
              <a:spcBef>
                <a:spcPct val="0"/>
              </a:spcBef>
              <a:spcAft>
                <a:spcPct val="0"/>
              </a:spcAft>
              <a:defRPr>
                <a:solidFill>
                  <a:schemeClr val="tx1"/>
                </a:solidFill>
                <a:latin typeface="Arial" panose="020B0604020202020204" pitchFamily="34" charset="0"/>
              </a:defRPr>
            </a:lvl9pPr>
          </a:lstStyle>
          <a:p>
            <a:fld id="{98B171C8-F36D-42D0-892C-7E7ADA7930F8}" type="slidenum">
              <a:rPr lang="en-US" altLang="en-US" smtClean="0"/>
              <a:pPr/>
              <a:t>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B41C2C8-8C0E-707E-8E16-567903B7AF31}"/>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BA96F357-249D-1BDD-706A-CAC7B55675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Tutor please explain each stage C2 -15 min detention ,C3 -30 min detention (Move to friendly neighbour) c4 –Learning Support Room </a:t>
            </a:r>
          </a:p>
        </p:txBody>
      </p:sp>
      <p:sp>
        <p:nvSpPr>
          <p:cNvPr id="24580" name="Slide Number Placeholder 3">
            <a:extLst>
              <a:ext uri="{FF2B5EF4-FFF2-40B4-BE49-F238E27FC236}">
                <a16:creationId xmlns:a16="http://schemas.microsoft.com/office/drawing/2014/main" id="{C6CD2EEB-9636-4D13-E7C5-8DF7A46376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58988" indent="-228600">
              <a:defRPr>
                <a:solidFill>
                  <a:schemeClr val="tx1"/>
                </a:solidFill>
                <a:latin typeface="Arial" panose="020B0604020202020204" pitchFamily="34" charset="0"/>
              </a:defRPr>
            </a:lvl5pPr>
            <a:lvl6pPr marL="2516188" indent="-228600" eaLnBrk="0" fontAlgn="base" hangingPunct="0">
              <a:spcBef>
                <a:spcPct val="0"/>
              </a:spcBef>
              <a:spcAft>
                <a:spcPct val="0"/>
              </a:spcAft>
              <a:defRPr>
                <a:solidFill>
                  <a:schemeClr val="tx1"/>
                </a:solidFill>
                <a:latin typeface="Arial" panose="020B0604020202020204" pitchFamily="34" charset="0"/>
              </a:defRPr>
            </a:lvl6pPr>
            <a:lvl7pPr marL="2973388" indent="-228600" eaLnBrk="0" fontAlgn="base" hangingPunct="0">
              <a:spcBef>
                <a:spcPct val="0"/>
              </a:spcBef>
              <a:spcAft>
                <a:spcPct val="0"/>
              </a:spcAft>
              <a:defRPr>
                <a:solidFill>
                  <a:schemeClr val="tx1"/>
                </a:solidFill>
                <a:latin typeface="Arial" panose="020B0604020202020204" pitchFamily="34" charset="0"/>
              </a:defRPr>
            </a:lvl7pPr>
            <a:lvl8pPr marL="3430588" indent="-228600" eaLnBrk="0" fontAlgn="base" hangingPunct="0">
              <a:spcBef>
                <a:spcPct val="0"/>
              </a:spcBef>
              <a:spcAft>
                <a:spcPct val="0"/>
              </a:spcAft>
              <a:defRPr>
                <a:solidFill>
                  <a:schemeClr val="tx1"/>
                </a:solidFill>
                <a:latin typeface="Arial" panose="020B0604020202020204" pitchFamily="34" charset="0"/>
              </a:defRPr>
            </a:lvl8pPr>
            <a:lvl9pPr marL="3887788" indent="-228600" eaLnBrk="0" fontAlgn="base" hangingPunct="0">
              <a:spcBef>
                <a:spcPct val="0"/>
              </a:spcBef>
              <a:spcAft>
                <a:spcPct val="0"/>
              </a:spcAft>
              <a:defRPr>
                <a:solidFill>
                  <a:schemeClr val="tx1"/>
                </a:solidFill>
                <a:latin typeface="Arial" panose="020B0604020202020204" pitchFamily="34" charset="0"/>
              </a:defRPr>
            </a:lvl9pPr>
          </a:lstStyle>
          <a:p>
            <a:fld id="{4ED34A9E-60B7-4595-8324-B1819D16567E}" type="slidenum">
              <a:rPr lang="en-US" altLang="en-US" smtClean="0"/>
              <a:pPr/>
              <a:t>8</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3C63B50-EC71-6F91-9894-150948F7D002}"/>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DF875F4C-1837-16A1-0504-7DCCC9587C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8676" name="Slide Number Placeholder 3">
            <a:extLst>
              <a:ext uri="{FF2B5EF4-FFF2-40B4-BE49-F238E27FC236}">
                <a16:creationId xmlns:a16="http://schemas.microsoft.com/office/drawing/2014/main" id="{36C40782-7610-E012-B2F3-E8437B47F9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58988" indent="-228600">
              <a:defRPr>
                <a:solidFill>
                  <a:schemeClr val="tx1"/>
                </a:solidFill>
                <a:latin typeface="Arial" panose="020B0604020202020204" pitchFamily="34" charset="0"/>
              </a:defRPr>
            </a:lvl5pPr>
            <a:lvl6pPr marL="2516188" indent="-228600" eaLnBrk="0" fontAlgn="base" hangingPunct="0">
              <a:spcBef>
                <a:spcPct val="0"/>
              </a:spcBef>
              <a:spcAft>
                <a:spcPct val="0"/>
              </a:spcAft>
              <a:defRPr>
                <a:solidFill>
                  <a:schemeClr val="tx1"/>
                </a:solidFill>
                <a:latin typeface="Arial" panose="020B0604020202020204" pitchFamily="34" charset="0"/>
              </a:defRPr>
            </a:lvl6pPr>
            <a:lvl7pPr marL="2973388" indent="-228600" eaLnBrk="0" fontAlgn="base" hangingPunct="0">
              <a:spcBef>
                <a:spcPct val="0"/>
              </a:spcBef>
              <a:spcAft>
                <a:spcPct val="0"/>
              </a:spcAft>
              <a:defRPr>
                <a:solidFill>
                  <a:schemeClr val="tx1"/>
                </a:solidFill>
                <a:latin typeface="Arial" panose="020B0604020202020204" pitchFamily="34" charset="0"/>
              </a:defRPr>
            </a:lvl7pPr>
            <a:lvl8pPr marL="3430588" indent="-228600" eaLnBrk="0" fontAlgn="base" hangingPunct="0">
              <a:spcBef>
                <a:spcPct val="0"/>
              </a:spcBef>
              <a:spcAft>
                <a:spcPct val="0"/>
              </a:spcAft>
              <a:defRPr>
                <a:solidFill>
                  <a:schemeClr val="tx1"/>
                </a:solidFill>
                <a:latin typeface="Arial" panose="020B0604020202020204" pitchFamily="34" charset="0"/>
              </a:defRPr>
            </a:lvl8pPr>
            <a:lvl9pPr marL="3887788" indent="-228600" eaLnBrk="0" fontAlgn="base" hangingPunct="0">
              <a:spcBef>
                <a:spcPct val="0"/>
              </a:spcBef>
              <a:spcAft>
                <a:spcPct val="0"/>
              </a:spcAft>
              <a:defRPr>
                <a:solidFill>
                  <a:schemeClr val="tx1"/>
                </a:solidFill>
                <a:latin typeface="Arial" panose="020B0604020202020204" pitchFamily="34" charset="0"/>
              </a:defRPr>
            </a:lvl9pPr>
          </a:lstStyle>
          <a:p>
            <a:fld id="{5E02D307-D3FA-49C6-903E-AFB5366C42C2}" type="slidenum">
              <a:rPr lang="en-US" altLang="en-US" smtClean="0"/>
              <a:pPr/>
              <a:t>11</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3D7EA84-84DD-EA43-88AF-316E15B1C1E1}" type="datetimeFigureOut">
              <a:rPr lang="en-US" smtClean="0"/>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AB9E69-288A-FB49-BC2D-7EE6B854A1BF}" type="slidenum">
              <a:rPr lang="en-US" smtClean="0"/>
              <a:t>‹#›</a:t>
            </a:fld>
            <a:endParaRPr lang="en-US" dirty="0"/>
          </a:p>
        </p:txBody>
      </p:sp>
    </p:spTree>
    <p:extLst>
      <p:ext uri="{BB962C8B-B14F-4D97-AF65-F5344CB8AC3E}">
        <p14:creationId xmlns:p14="http://schemas.microsoft.com/office/powerpoint/2010/main" val="4095004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3D7EA84-84DD-EA43-88AF-316E15B1C1E1}" type="datetimeFigureOut">
              <a:rPr lang="en-US" smtClean="0"/>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AB9E69-288A-FB49-BC2D-7EE6B854A1BF}" type="slidenum">
              <a:rPr lang="en-US" smtClean="0"/>
              <a:t>‹#›</a:t>
            </a:fld>
            <a:endParaRPr lang="en-US" dirty="0"/>
          </a:p>
        </p:txBody>
      </p:sp>
    </p:spTree>
    <p:extLst>
      <p:ext uri="{BB962C8B-B14F-4D97-AF65-F5344CB8AC3E}">
        <p14:creationId xmlns:p14="http://schemas.microsoft.com/office/powerpoint/2010/main" val="336819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3D7EA84-84DD-EA43-88AF-316E15B1C1E1}" type="datetimeFigureOut">
              <a:rPr lang="en-US" smtClean="0"/>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AB9E69-288A-FB49-BC2D-7EE6B854A1BF}" type="slidenum">
              <a:rPr lang="en-US" smtClean="0"/>
              <a:t>‹#›</a:t>
            </a:fld>
            <a:endParaRPr lang="en-US" dirty="0"/>
          </a:p>
        </p:txBody>
      </p:sp>
    </p:spTree>
    <p:extLst>
      <p:ext uri="{BB962C8B-B14F-4D97-AF65-F5344CB8AC3E}">
        <p14:creationId xmlns:p14="http://schemas.microsoft.com/office/powerpoint/2010/main" val="348423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3D7EA84-84DD-EA43-88AF-316E15B1C1E1}" type="datetimeFigureOut">
              <a:rPr lang="en-US" smtClean="0"/>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AB9E69-288A-FB49-BC2D-7EE6B854A1BF}" type="slidenum">
              <a:rPr lang="en-US" smtClean="0"/>
              <a:t>‹#›</a:t>
            </a:fld>
            <a:endParaRPr lang="en-US" dirty="0"/>
          </a:p>
        </p:txBody>
      </p:sp>
    </p:spTree>
    <p:extLst>
      <p:ext uri="{BB962C8B-B14F-4D97-AF65-F5344CB8AC3E}">
        <p14:creationId xmlns:p14="http://schemas.microsoft.com/office/powerpoint/2010/main" val="2350145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3D7EA84-84DD-EA43-88AF-316E15B1C1E1}" type="datetimeFigureOut">
              <a:rPr lang="en-US" smtClean="0"/>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AB9E69-288A-FB49-BC2D-7EE6B854A1BF}" type="slidenum">
              <a:rPr lang="en-US" smtClean="0"/>
              <a:t>‹#›</a:t>
            </a:fld>
            <a:endParaRPr lang="en-US" dirty="0"/>
          </a:p>
        </p:txBody>
      </p:sp>
    </p:spTree>
    <p:extLst>
      <p:ext uri="{BB962C8B-B14F-4D97-AF65-F5344CB8AC3E}">
        <p14:creationId xmlns:p14="http://schemas.microsoft.com/office/powerpoint/2010/main" val="891915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3D7EA84-84DD-EA43-88AF-316E15B1C1E1}" type="datetimeFigureOut">
              <a:rPr lang="en-US" smtClean="0"/>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AB9E69-288A-FB49-BC2D-7EE6B854A1BF}" type="slidenum">
              <a:rPr lang="en-US" smtClean="0"/>
              <a:t>‹#›</a:t>
            </a:fld>
            <a:endParaRPr lang="en-US" dirty="0"/>
          </a:p>
        </p:txBody>
      </p:sp>
    </p:spTree>
    <p:extLst>
      <p:ext uri="{BB962C8B-B14F-4D97-AF65-F5344CB8AC3E}">
        <p14:creationId xmlns:p14="http://schemas.microsoft.com/office/powerpoint/2010/main" val="358920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3D7EA84-84DD-EA43-88AF-316E15B1C1E1}" type="datetimeFigureOut">
              <a:rPr lang="en-US" smtClean="0"/>
              <a:t>10/5/2023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AB9E69-288A-FB49-BC2D-7EE6B854A1BF}" type="slidenum">
              <a:rPr lang="en-US" smtClean="0"/>
              <a:t>‹#›</a:t>
            </a:fld>
            <a:endParaRPr lang="en-US" dirty="0"/>
          </a:p>
        </p:txBody>
      </p:sp>
    </p:spTree>
    <p:extLst>
      <p:ext uri="{BB962C8B-B14F-4D97-AF65-F5344CB8AC3E}">
        <p14:creationId xmlns:p14="http://schemas.microsoft.com/office/powerpoint/2010/main" val="3466531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3D7EA84-84DD-EA43-88AF-316E15B1C1E1}" type="datetimeFigureOut">
              <a:rPr lang="en-US" smtClean="0"/>
              <a:t>10/5/2023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AB9E69-288A-FB49-BC2D-7EE6B854A1BF}" type="slidenum">
              <a:rPr lang="en-US" smtClean="0"/>
              <a:t>‹#›</a:t>
            </a:fld>
            <a:endParaRPr lang="en-US" dirty="0"/>
          </a:p>
        </p:txBody>
      </p:sp>
    </p:spTree>
    <p:extLst>
      <p:ext uri="{BB962C8B-B14F-4D97-AF65-F5344CB8AC3E}">
        <p14:creationId xmlns:p14="http://schemas.microsoft.com/office/powerpoint/2010/main" val="2041583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7EA84-84DD-EA43-88AF-316E15B1C1E1}" type="datetimeFigureOut">
              <a:rPr lang="en-US" smtClean="0"/>
              <a:t>10/5/2023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AB9E69-288A-FB49-BC2D-7EE6B854A1BF}" type="slidenum">
              <a:rPr lang="en-US" smtClean="0"/>
              <a:t>‹#›</a:t>
            </a:fld>
            <a:endParaRPr lang="en-US" dirty="0"/>
          </a:p>
        </p:txBody>
      </p:sp>
    </p:spTree>
    <p:extLst>
      <p:ext uri="{BB962C8B-B14F-4D97-AF65-F5344CB8AC3E}">
        <p14:creationId xmlns:p14="http://schemas.microsoft.com/office/powerpoint/2010/main" val="34139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3D7EA84-84DD-EA43-88AF-316E15B1C1E1}" type="datetimeFigureOut">
              <a:rPr lang="en-US" smtClean="0"/>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AB9E69-288A-FB49-BC2D-7EE6B854A1BF}" type="slidenum">
              <a:rPr lang="en-US" smtClean="0"/>
              <a:t>‹#›</a:t>
            </a:fld>
            <a:endParaRPr lang="en-US" dirty="0"/>
          </a:p>
        </p:txBody>
      </p:sp>
    </p:spTree>
    <p:extLst>
      <p:ext uri="{BB962C8B-B14F-4D97-AF65-F5344CB8AC3E}">
        <p14:creationId xmlns:p14="http://schemas.microsoft.com/office/powerpoint/2010/main" val="2767297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3D7EA84-84DD-EA43-88AF-316E15B1C1E1}" type="datetimeFigureOut">
              <a:rPr lang="en-US" smtClean="0"/>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AB9E69-288A-FB49-BC2D-7EE6B854A1BF}" type="slidenum">
              <a:rPr lang="en-US" smtClean="0"/>
              <a:t>‹#›</a:t>
            </a:fld>
            <a:endParaRPr lang="en-US" dirty="0"/>
          </a:p>
        </p:txBody>
      </p:sp>
    </p:spTree>
    <p:extLst>
      <p:ext uri="{BB962C8B-B14F-4D97-AF65-F5344CB8AC3E}">
        <p14:creationId xmlns:p14="http://schemas.microsoft.com/office/powerpoint/2010/main" val="3149246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7EA84-84DD-EA43-88AF-316E15B1C1E1}" type="datetimeFigureOut">
              <a:rPr lang="en-US" smtClean="0"/>
              <a:t>10/5/2023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B9E69-288A-FB49-BC2D-7EE6B854A1BF}" type="slidenum">
              <a:rPr lang="en-US" smtClean="0"/>
              <a:t>‹#›</a:t>
            </a:fld>
            <a:endParaRPr lang="en-US" dirty="0"/>
          </a:p>
        </p:txBody>
      </p:sp>
    </p:spTree>
    <p:extLst>
      <p:ext uri="{BB962C8B-B14F-4D97-AF65-F5344CB8AC3E}">
        <p14:creationId xmlns:p14="http://schemas.microsoft.com/office/powerpoint/2010/main" val="2934440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www.familyandparenting.org/index.php"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hyperlink" Target="mailto:ajacobson@lordlawson.academy"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mailto:JWallace@lordlawson.academy"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nc-nd/3.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gsouto-digitalteacher.blogspot.com/2015/03/international-childrens-book-day-2015.html" TargetMode="External"/><Relationship Id="rId5" Type="http://schemas.openxmlformats.org/officeDocument/2006/relationships/image" Target="../media/image6.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94564-D71A-6684-A93E-8EC2C7B82C2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D3F87C1-24D3-FAC3-B858-F3B396453D77}"/>
              </a:ext>
            </a:extLst>
          </p:cNvPr>
          <p:cNvSpPr>
            <a:spLocks noGrp="1"/>
          </p:cNvSpPr>
          <p:nvPr>
            <p:ph type="subTitle" idx="1"/>
          </p:nvPr>
        </p:nvSpPr>
        <p:spPr/>
        <p:txBody>
          <a:bodyPr/>
          <a:lstStyle/>
          <a:p>
            <a:endParaRPr lang="en-US" dirty="0"/>
          </a:p>
        </p:txBody>
      </p:sp>
      <p:pic>
        <p:nvPicPr>
          <p:cNvPr id="6" name="Picture 5" descr="A picture containing text, sky, outdoor, electronics&#10;&#10;Description automatically generated">
            <a:extLst>
              <a:ext uri="{FF2B5EF4-FFF2-40B4-BE49-F238E27FC236}">
                <a16:creationId xmlns:a16="http://schemas.microsoft.com/office/drawing/2014/main" id="{9FBF29A2-0116-7755-57FC-94F94A40E036}"/>
              </a:ext>
            </a:extLst>
          </p:cNvPr>
          <p:cNvPicPr>
            <a:picLocks noChangeAspect="1"/>
          </p:cNvPicPr>
          <p:nvPr/>
        </p:nvPicPr>
        <p:blipFill>
          <a:blip r:embed="rId3"/>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E1C4BA6C-6119-FF2C-B321-CD61DA135FD5}"/>
              </a:ext>
            </a:extLst>
          </p:cNvPr>
          <p:cNvSpPr txBox="1"/>
          <p:nvPr/>
        </p:nvSpPr>
        <p:spPr>
          <a:xfrm>
            <a:off x="685800" y="2529840"/>
            <a:ext cx="7711440" cy="646331"/>
          </a:xfrm>
          <a:prstGeom prst="rect">
            <a:avLst/>
          </a:prstGeom>
          <a:noFill/>
        </p:spPr>
        <p:txBody>
          <a:bodyPr wrap="square" rtlCol="0">
            <a:spAutoFit/>
          </a:bodyPr>
          <a:lstStyle/>
          <a:p>
            <a:pPr algn="ctr"/>
            <a:r>
              <a:rPr lang="en-US" sz="3600" dirty="0">
                <a:solidFill>
                  <a:schemeClr val="bg1"/>
                </a:solidFill>
                <a:latin typeface="Kozuka Gothic Pro R" panose="020B0400000000000000" pitchFamily="34" charset="-128"/>
                <a:ea typeface="Kozuka Gothic Pro R" panose="020B0400000000000000" pitchFamily="34" charset="-128"/>
              </a:rPr>
              <a:t>Year 7 Parent Information Evening</a:t>
            </a:r>
          </a:p>
        </p:txBody>
      </p:sp>
    </p:spTree>
    <p:extLst>
      <p:ext uri="{BB962C8B-B14F-4D97-AF65-F5344CB8AC3E}">
        <p14:creationId xmlns:p14="http://schemas.microsoft.com/office/powerpoint/2010/main" val="4091454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8DF6AB9-BCA4-38FE-2378-FB9418E16CCD}"/>
              </a:ext>
            </a:extLst>
          </p:cNvPr>
          <p:cNvSpPr>
            <a:spLocks noGrp="1" noChangeArrowheads="1"/>
          </p:cNvSpPr>
          <p:nvPr>
            <p:ph type="title"/>
          </p:nvPr>
        </p:nvSpPr>
        <p:spPr>
          <a:xfrm>
            <a:off x="457199" y="539750"/>
            <a:ext cx="8602579" cy="1143000"/>
          </a:xfrm>
        </p:spPr>
        <p:txBody>
          <a:bodyPr>
            <a:normAutofit/>
          </a:bodyPr>
          <a:lstStyle/>
          <a:p>
            <a:r>
              <a:rPr lang="en-GB" altLang="en-US" sz="3600" u="sng" dirty="0"/>
              <a:t>Equipment and Labelling Personal belongings</a:t>
            </a:r>
          </a:p>
        </p:txBody>
      </p:sp>
      <p:sp>
        <p:nvSpPr>
          <p:cNvPr id="3" name="Content Placeholder 2">
            <a:extLst>
              <a:ext uri="{FF2B5EF4-FFF2-40B4-BE49-F238E27FC236}">
                <a16:creationId xmlns:a16="http://schemas.microsoft.com/office/drawing/2014/main" id="{324C2D13-9735-4A5F-B5A9-2F7FBD1CD494}"/>
              </a:ext>
            </a:extLst>
          </p:cNvPr>
          <p:cNvSpPr>
            <a:spLocks noGrp="1"/>
          </p:cNvSpPr>
          <p:nvPr>
            <p:ph idx="1"/>
          </p:nvPr>
        </p:nvSpPr>
        <p:spPr>
          <a:xfrm>
            <a:off x="372977" y="1459706"/>
            <a:ext cx="8229600" cy="4719637"/>
          </a:xfrm>
        </p:spPr>
        <p:txBody>
          <a:bodyPr/>
          <a:lstStyle/>
          <a:p>
            <a:pPr>
              <a:defRPr/>
            </a:pPr>
            <a:r>
              <a:rPr lang="en-GB" sz="2800" dirty="0">
                <a:latin typeface="+mj-lt"/>
              </a:rPr>
              <a:t>All students are expected to have the basic equipment for school(pen, pencil, ruler, rubber) carried in a bag.</a:t>
            </a:r>
          </a:p>
          <a:p>
            <a:pPr>
              <a:defRPr/>
            </a:pPr>
            <a:r>
              <a:rPr lang="en-GB" sz="2800" dirty="0">
                <a:latin typeface="+mj-lt"/>
              </a:rPr>
              <a:t>Could parent/carers  please name your child’s personal belongings and clothing, so items can be returned to the correct owner if misplaced.</a:t>
            </a:r>
          </a:p>
          <a:p>
            <a:pPr>
              <a:defRPr/>
            </a:pPr>
            <a:r>
              <a:rPr lang="en-GB" sz="2800" dirty="0">
                <a:latin typeface="+mj-lt"/>
              </a:rPr>
              <a:t>If your child loses their tie, these can be purchased from the main reception at a cost of £6.00.</a:t>
            </a:r>
          </a:p>
          <a:p>
            <a:pPr>
              <a:defRPr/>
            </a:pPr>
            <a:r>
              <a:rPr lang="en-GB" dirty="0">
                <a:latin typeface="+mj-lt"/>
              </a:rPr>
              <a:t>Jewellery should not be worn in the Academy and it will be confiscated immediately by staff if seen. </a:t>
            </a:r>
          </a:p>
          <a:p>
            <a:pPr>
              <a:defRPr/>
            </a:pPr>
            <a:r>
              <a:rPr lang="en-GB" dirty="0">
                <a:latin typeface="+mj-lt"/>
              </a:rPr>
              <a:t>Many thanks for your support with uniform .</a:t>
            </a:r>
          </a:p>
        </p:txBody>
      </p:sp>
      <p:pic>
        <p:nvPicPr>
          <p:cNvPr id="26628" name="Picture 4">
            <a:extLst>
              <a:ext uri="{FF2B5EF4-FFF2-40B4-BE49-F238E27FC236}">
                <a16:creationId xmlns:a16="http://schemas.microsoft.com/office/drawing/2014/main" id="{28AFAEB5-A1EB-6D8B-B7A4-2CF8D313B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Logo&#10;&#10;Description automatically generated">
            <a:extLst>
              <a:ext uri="{FF2B5EF4-FFF2-40B4-BE49-F238E27FC236}">
                <a16:creationId xmlns:a16="http://schemas.microsoft.com/office/drawing/2014/main" id="{64EAA66C-B9F0-6ADE-08D6-C8AE2CF19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688" y="5500687"/>
            <a:ext cx="1357312"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a:extLst>
              <a:ext uri="{FF2B5EF4-FFF2-40B4-BE49-F238E27FC236}">
                <a16:creationId xmlns:a16="http://schemas.microsoft.com/office/drawing/2014/main" id="{E2A3C527-5039-EEF9-1043-F490B5DDF3D5}"/>
              </a:ext>
            </a:extLst>
          </p:cNvPr>
          <p:cNvSpPr txBox="1">
            <a:spLocks noChangeArrowheads="1"/>
          </p:cNvSpPr>
          <p:nvPr/>
        </p:nvSpPr>
        <p:spPr bwMode="auto">
          <a:xfrm>
            <a:off x="1504950" y="471488"/>
            <a:ext cx="6883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3600" b="1" dirty="0"/>
              <a:t>Extra – Curricular Activities</a:t>
            </a:r>
          </a:p>
        </p:txBody>
      </p:sp>
      <p:sp>
        <p:nvSpPr>
          <p:cNvPr id="34819" name="TextBox 2">
            <a:extLst>
              <a:ext uri="{FF2B5EF4-FFF2-40B4-BE49-F238E27FC236}">
                <a16:creationId xmlns:a16="http://schemas.microsoft.com/office/drawing/2014/main" id="{29A569DE-1658-7EAB-430C-0DDA5FF862EC}"/>
              </a:ext>
            </a:extLst>
          </p:cNvPr>
          <p:cNvSpPr txBox="1">
            <a:spLocks noChangeArrowheads="1"/>
          </p:cNvSpPr>
          <p:nvPr/>
        </p:nvSpPr>
        <p:spPr bwMode="auto">
          <a:xfrm>
            <a:off x="0" y="3946823"/>
            <a:ext cx="9144000" cy="2923877"/>
          </a:xfrm>
          <a:prstGeom prst="rect">
            <a:avLst/>
          </a:prstGeom>
          <a:noFill/>
          <a:ln>
            <a:noFill/>
          </a:ln>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defRPr/>
            </a:pPr>
            <a:r>
              <a:rPr lang="en-GB" altLang="en-US" sz="2000" dirty="0">
                <a:latin typeface="+mn-lt"/>
                <a:cs typeface="Arial" panose="020B0604020202020204" pitchFamily="34" charset="0"/>
              </a:rPr>
              <a:t>Students can share an interest with new friends and develop their self- confidence and self- esteem. All students will be notified by tutors of the various clubs taking place in the Academy.</a:t>
            </a:r>
          </a:p>
          <a:p>
            <a:pPr eaLnBrk="1" hangingPunct="1">
              <a:spcBef>
                <a:spcPct val="0"/>
              </a:spcBef>
              <a:defRPr/>
            </a:pPr>
            <a:r>
              <a:rPr lang="en-GB" altLang="en-US" sz="2000" dirty="0">
                <a:latin typeface="+mn-lt"/>
                <a:cs typeface="Arial" panose="020B0604020202020204" pitchFamily="34" charset="0"/>
              </a:rPr>
              <a:t>They are an important part of school life and are recognised by staff through the reward system. </a:t>
            </a:r>
          </a:p>
          <a:p>
            <a:pPr eaLnBrk="1" hangingPunct="1">
              <a:spcBef>
                <a:spcPct val="0"/>
              </a:spcBef>
              <a:defRPr/>
            </a:pPr>
            <a:r>
              <a:rPr lang="en-GB" altLang="en-US" sz="2000" dirty="0">
                <a:latin typeface="+mn-lt"/>
                <a:cs typeface="Arial" panose="020B0604020202020204" pitchFamily="34" charset="0"/>
              </a:rPr>
              <a:t>Achievements of our students are celebrated in Year based Celebration Assemblies and during our reward evenings held in July </a:t>
            </a:r>
          </a:p>
          <a:p>
            <a:pPr eaLnBrk="1" hangingPunct="1">
              <a:spcBef>
                <a:spcPct val="0"/>
              </a:spcBef>
              <a:defRPr/>
            </a:pPr>
            <a:r>
              <a:rPr lang="en-GB" altLang="en-US" sz="2000" dirty="0">
                <a:latin typeface="+mn-lt"/>
                <a:cs typeface="Arial" panose="020B0604020202020204" pitchFamily="34" charset="0"/>
              </a:rPr>
              <a:t>Please take an extra –curricular booklet this evening .</a:t>
            </a:r>
          </a:p>
          <a:p>
            <a:pPr eaLnBrk="1" hangingPunct="1">
              <a:spcBef>
                <a:spcPct val="0"/>
              </a:spcBef>
              <a:buFontTx/>
              <a:buNone/>
              <a:defRPr/>
            </a:pPr>
            <a:endParaRPr lang="en-GB" altLang="en-US" sz="2400" dirty="0">
              <a:latin typeface="Comic Sans MS" panose="030F0702030302020204" pitchFamily="66" charset="0"/>
              <a:cs typeface="Arial" panose="020B0604020202020204" pitchFamily="34" charset="0"/>
            </a:endParaRPr>
          </a:p>
        </p:txBody>
      </p:sp>
      <p:pic>
        <p:nvPicPr>
          <p:cNvPr id="27653" name="Picture 4">
            <a:extLst>
              <a:ext uri="{FF2B5EF4-FFF2-40B4-BE49-F238E27FC236}">
                <a16:creationId xmlns:a16="http://schemas.microsoft.com/office/drawing/2014/main" id="{0D17F54B-6E88-7A4F-0D0D-A5A1A9341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descr="Logo&#10;&#10;Description automatically generated">
            <a:extLst>
              <a:ext uri="{FF2B5EF4-FFF2-40B4-BE49-F238E27FC236}">
                <a16:creationId xmlns:a16="http://schemas.microsoft.com/office/drawing/2014/main" id="{C5C40E88-BA14-FB31-8525-798266DB45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1188" y="6046788"/>
            <a:ext cx="823912"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33F38A1-CA93-C54C-E151-005CBFD8F40B}"/>
              </a:ext>
            </a:extLst>
          </p:cNvPr>
          <p:cNvPicPr>
            <a:picLocks noChangeAspect="1"/>
          </p:cNvPicPr>
          <p:nvPr/>
        </p:nvPicPr>
        <p:blipFill>
          <a:blip r:embed="rId5"/>
          <a:stretch>
            <a:fillRect/>
          </a:stretch>
        </p:blipFill>
        <p:spPr>
          <a:xfrm>
            <a:off x="102260" y="974155"/>
            <a:ext cx="1992870" cy="2818947"/>
          </a:xfrm>
          <a:prstGeom prst="rect">
            <a:avLst/>
          </a:prstGeom>
        </p:spPr>
      </p:pic>
      <p:pic>
        <p:nvPicPr>
          <p:cNvPr id="4" name="Picture 3">
            <a:extLst>
              <a:ext uri="{FF2B5EF4-FFF2-40B4-BE49-F238E27FC236}">
                <a16:creationId xmlns:a16="http://schemas.microsoft.com/office/drawing/2014/main" id="{6D465FF3-4912-7722-D7A9-DF0BED2E2A4D}"/>
              </a:ext>
            </a:extLst>
          </p:cNvPr>
          <p:cNvPicPr>
            <a:picLocks noChangeAspect="1"/>
          </p:cNvPicPr>
          <p:nvPr/>
        </p:nvPicPr>
        <p:blipFill>
          <a:blip r:embed="rId6"/>
          <a:stretch>
            <a:fillRect/>
          </a:stretch>
        </p:blipFill>
        <p:spPr>
          <a:xfrm rot="21365681">
            <a:off x="2236633" y="1359660"/>
            <a:ext cx="3456329" cy="1916060"/>
          </a:xfrm>
          <a:prstGeom prst="rect">
            <a:avLst/>
          </a:prstGeom>
        </p:spPr>
      </p:pic>
      <p:pic>
        <p:nvPicPr>
          <p:cNvPr id="6" name="Picture 5">
            <a:extLst>
              <a:ext uri="{FF2B5EF4-FFF2-40B4-BE49-F238E27FC236}">
                <a16:creationId xmlns:a16="http://schemas.microsoft.com/office/drawing/2014/main" id="{BDC6DE80-A765-E34B-0581-4AF970E173D9}"/>
              </a:ext>
            </a:extLst>
          </p:cNvPr>
          <p:cNvPicPr>
            <a:picLocks noChangeAspect="1"/>
          </p:cNvPicPr>
          <p:nvPr/>
        </p:nvPicPr>
        <p:blipFill>
          <a:blip r:embed="rId7"/>
          <a:stretch>
            <a:fillRect/>
          </a:stretch>
        </p:blipFill>
        <p:spPr>
          <a:xfrm>
            <a:off x="5815122" y="1244182"/>
            <a:ext cx="3328878" cy="190101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4">
            <a:extLst>
              <a:ext uri="{FF2B5EF4-FFF2-40B4-BE49-F238E27FC236}">
                <a16:creationId xmlns:a16="http://schemas.microsoft.com/office/drawing/2014/main" id="{41031EAA-3ED1-E495-F08B-2829A8C89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1">
            <a:extLst>
              <a:ext uri="{FF2B5EF4-FFF2-40B4-BE49-F238E27FC236}">
                <a16:creationId xmlns:a16="http://schemas.microsoft.com/office/drawing/2014/main" id="{5E68DAC9-437B-4091-7D5E-77B625E3C60F}"/>
              </a:ext>
            </a:extLst>
          </p:cNvPr>
          <p:cNvSpPr txBox="1">
            <a:spLocks noChangeArrowheads="1"/>
          </p:cNvSpPr>
          <p:nvPr/>
        </p:nvSpPr>
        <p:spPr bwMode="auto">
          <a:xfrm>
            <a:off x="2051050" y="561975"/>
            <a:ext cx="54737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6600" b="1" dirty="0"/>
              <a:t>Pantomime</a:t>
            </a:r>
          </a:p>
        </p:txBody>
      </p:sp>
      <p:sp>
        <p:nvSpPr>
          <p:cNvPr id="31749" name="TextBox 2">
            <a:extLst>
              <a:ext uri="{FF2B5EF4-FFF2-40B4-BE49-F238E27FC236}">
                <a16:creationId xmlns:a16="http://schemas.microsoft.com/office/drawing/2014/main" id="{C774A444-DFC2-4069-D55B-F2D82A1B6369}"/>
              </a:ext>
            </a:extLst>
          </p:cNvPr>
          <p:cNvSpPr txBox="1">
            <a:spLocks noChangeArrowheads="1"/>
          </p:cNvSpPr>
          <p:nvPr/>
        </p:nvSpPr>
        <p:spPr bwMode="auto">
          <a:xfrm>
            <a:off x="366713" y="1557338"/>
            <a:ext cx="871514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400" dirty="0"/>
              <a:t>We are all looking forward to the Pantomime on the14th December .</a:t>
            </a:r>
          </a:p>
          <a:p>
            <a:pPr>
              <a:spcBef>
                <a:spcPct val="0"/>
              </a:spcBef>
              <a:buFontTx/>
              <a:buNone/>
            </a:pPr>
            <a:endParaRPr lang="en-GB" altLang="en-US" sz="2400" dirty="0"/>
          </a:p>
          <a:p>
            <a:pPr>
              <a:spcBef>
                <a:spcPct val="0"/>
              </a:spcBef>
              <a:buFontTx/>
              <a:buNone/>
            </a:pPr>
            <a:r>
              <a:rPr lang="en-GB" altLang="en-US" sz="2400" dirty="0"/>
              <a:t>Oh yes we are! </a:t>
            </a:r>
          </a:p>
          <a:p>
            <a:pPr>
              <a:spcBef>
                <a:spcPct val="0"/>
              </a:spcBef>
              <a:buFontTx/>
              <a:buNone/>
            </a:pPr>
            <a:endParaRPr lang="en-GB" altLang="en-US" sz="2400" dirty="0"/>
          </a:p>
          <a:p>
            <a:pPr>
              <a:spcBef>
                <a:spcPct val="0"/>
              </a:spcBef>
              <a:buFontTx/>
              <a:buNone/>
            </a:pPr>
            <a:endParaRPr lang="en-GB" altLang="en-US" sz="2400" dirty="0"/>
          </a:p>
          <a:p>
            <a:pPr>
              <a:spcBef>
                <a:spcPct val="0"/>
              </a:spcBef>
              <a:buFontTx/>
              <a:buNone/>
            </a:pPr>
            <a:r>
              <a:rPr lang="en-GB" altLang="en-US" sz="2400" dirty="0"/>
              <a:t>If you have still not replied –Friday 20</a:t>
            </a:r>
            <a:r>
              <a:rPr lang="en-GB" altLang="en-US" sz="2400" baseline="30000" dirty="0"/>
              <a:t>th</a:t>
            </a:r>
            <a:r>
              <a:rPr lang="en-GB" altLang="en-US" sz="2400" dirty="0"/>
              <a:t> October 2023 is the </a:t>
            </a:r>
            <a:r>
              <a:rPr lang="en-GB" altLang="en-US" sz="2400" u="sng" dirty="0"/>
              <a:t>very last date for any reply slips.</a:t>
            </a:r>
          </a:p>
          <a:p>
            <a:pPr>
              <a:spcBef>
                <a:spcPct val="0"/>
              </a:spcBef>
              <a:buFontTx/>
              <a:buNone/>
            </a:pPr>
            <a:endParaRPr lang="en-GB" altLang="en-US" sz="2400" u="sng" dirty="0"/>
          </a:p>
          <a:p>
            <a:pPr>
              <a:spcBef>
                <a:spcPct val="0"/>
              </a:spcBef>
              <a:buFontTx/>
              <a:buNone/>
            </a:pPr>
            <a:r>
              <a:rPr lang="en-GB" altLang="en-US" sz="2400" dirty="0"/>
              <a:t>There is financial support for this event. If you are requiring this please do not hesitate to  contact Mrs Jacobson/Mrs Coates,  so we can involve as many Year 7 students as possible before the deadline date .No child should miss this event for financial reasons. </a:t>
            </a:r>
          </a:p>
        </p:txBody>
      </p:sp>
      <p:pic>
        <p:nvPicPr>
          <p:cNvPr id="5" name="Picture 4">
            <a:extLst>
              <a:ext uri="{FF2B5EF4-FFF2-40B4-BE49-F238E27FC236}">
                <a16:creationId xmlns:a16="http://schemas.microsoft.com/office/drawing/2014/main" id="{11706C84-116A-9556-EF6B-353BAC6287BC}"/>
              </a:ext>
            </a:extLst>
          </p:cNvPr>
          <p:cNvPicPr>
            <a:picLocks noChangeAspect="1"/>
          </p:cNvPicPr>
          <p:nvPr/>
        </p:nvPicPr>
        <p:blipFill>
          <a:blip r:embed="rId4"/>
          <a:stretch>
            <a:fillRect/>
          </a:stretch>
        </p:blipFill>
        <p:spPr>
          <a:xfrm>
            <a:off x="4971495" y="1972004"/>
            <a:ext cx="3071674" cy="174192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555B3BD-BAE7-B534-FDA7-82308BED6CEA}"/>
              </a:ext>
            </a:extLst>
          </p:cNvPr>
          <p:cNvSpPr>
            <a:spLocks noGrp="1" noChangeArrowheads="1"/>
          </p:cNvSpPr>
          <p:nvPr>
            <p:ph type="title" idx="4294967295"/>
          </p:nvPr>
        </p:nvSpPr>
        <p:spPr>
          <a:xfrm>
            <a:off x="1409700" y="266700"/>
            <a:ext cx="6324600" cy="1143000"/>
          </a:xfrm>
        </p:spPr>
        <p:txBody>
          <a:bodyPr/>
          <a:lstStyle/>
          <a:p>
            <a:pPr eaLnBrk="1" hangingPunct="1"/>
            <a:r>
              <a:rPr lang="en-GB" altLang="en-US" b="1" dirty="0">
                <a:solidFill>
                  <a:schemeClr val="tx1"/>
                </a:solidFill>
                <a:latin typeface="Calibri Light" panose="020F0302020204030204" pitchFamily="34" charset="0"/>
                <a:cs typeface="Calibri Light" panose="020F0302020204030204" pitchFamily="34" charset="0"/>
              </a:rPr>
              <a:t>Thankyou for listening</a:t>
            </a:r>
            <a:endParaRPr lang="en-US" altLang="en-US" b="1" dirty="0">
              <a:solidFill>
                <a:schemeClr val="tx1"/>
              </a:solidFill>
              <a:latin typeface="Calibri Light" panose="020F0302020204030204" pitchFamily="34" charset="0"/>
              <a:cs typeface="Calibri Light" panose="020F0302020204030204" pitchFamily="34" charset="0"/>
            </a:endParaRPr>
          </a:p>
        </p:txBody>
      </p:sp>
      <p:sp>
        <p:nvSpPr>
          <p:cNvPr id="33795" name="Text Box 3">
            <a:extLst>
              <a:ext uri="{FF2B5EF4-FFF2-40B4-BE49-F238E27FC236}">
                <a16:creationId xmlns:a16="http://schemas.microsoft.com/office/drawing/2014/main" id="{6239883E-D7C0-EDB3-5024-5BE99DD05491}"/>
              </a:ext>
            </a:extLst>
          </p:cNvPr>
          <p:cNvSpPr txBox="1">
            <a:spLocks noChangeArrowheads="1"/>
          </p:cNvSpPr>
          <p:nvPr/>
        </p:nvSpPr>
        <p:spPr bwMode="auto">
          <a:xfrm>
            <a:off x="1763713" y="0"/>
            <a:ext cx="5616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dirty="0"/>
          </a:p>
        </p:txBody>
      </p:sp>
      <p:sp>
        <p:nvSpPr>
          <p:cNvPr id="33796" name="Text Box 6">
            <a:extLst>
              <a:ext uri="{FF2B5EF4-FFF2-40B4-BE49-F238E27FC236}">
                <a16:creationId xmlns:a16="http://schemas.microsoft.com/office/drawing/2014/main" id="{E8FFDC51-998D-205B-E285-17F276103B3C}"/>
              </a:ext>
            </a:extLst>
          </p:cNvPr>
          <p:cNvSpPr txBox="1">
            <a:spLocks noChangeArrowheads="1"/>
          </p:cNvSpPr>
          <p:nvPr/>
        </p:nvSpPr>
        <p:spPr bwMode="auto">
          <a:xfrm>
            <a:off x="179388" y="1576388"/>
            <a:ext cx="8713787"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50000"/>
              </a:spcBef>
              <a:buFontTx/>
              <a:buNone/>
            </a:pPr>
            <a:endParaRPr lang="en-GB" altLang="en-US" sz="3600" dirty="0">
              <a:solidFill>
                <a:srgbClr val="FFFF00"/>
              </a:solidFill>
            </a:endParaRPr>
          </a:p>
          <a:p>
            <a:pPr lvl="1" eaLnBrk="1" hangingPunct="1">
              <a:spcBef>
                <a:spcPct val="50000"/>
              </a:spcBef>
              <a:buFontTx/>
              <a:buNone/>
            </a:pPr>
            <a:r>
              <a:rPr lang="en-GB" altLang="en-US" sz="2400" dirty="0">
                <a:solidFill>
                  <a:srgbClr val="FFFF00"/>
                </a:solidFill>
              </a:rPr>
              <a:t>						</a:t>
            </a:r>
          </a:p>
          <a:p>
            <a:pPr lvl="2" eaLnBrk="1" hangingPunct="1">
              <a:spcBef>
                <a:spcPct val="50000"/>
              </a:spcBef>
              <a:buFontTx/>
              <a:buNone/>
            </a:pPr>
            <a:r>
              <a:rPr lang="en-GB" altLang="en-US" dirty="0">
                <a:solidFill>
                  <a:srgbClr val="FFFF00"/>
                </a:solidFill>
              </a:rPr>
              <a:t>			</a:t>
            </a:r>
          </a:p>
          <a:p>
            <a:pPr algn="ctr" eaLnBrk="1" hangingPunct="1">
              <a:spcBef>
                <a:spcPct val="50000"/>
              </a:spcBef>
              <a:buFontTx/>
              <a:buNone/>
            </a:pPr>
            <a:endParaRPr lang="en-GB" altLang="en-US" sz="1800" dirty="0"/>
          </a:p>
          <a:p>
            <a:pPr algn="ctr" eaLnBrk="1" hangingPunct="1">
              <a:spcBef>
                <a:spcPct val="50000"/>
              </a:spcBef>
              <a:buFontTx/>
              <a:buNone/>
            </a:pPr>
            <a:endParaRPr lang="en-GB" altLang="en-US" sz="1800" dirty="0"/>
          </a:p>
          <a:p>
            <a:pPr algn="ctr" eaLnBrk="1" hangingPunct="1">
              <a:spcBef>
                <a:spcPct val="50000"/>
              </a:spcBef>
              <a:buFontTx/>
              <a:buNone/>
            </a:pPr>
            <a:endParaRPr lang="en-GB" altLang="en-US" sz="1800" dirty="0"/>
          </a:p>
          <a:p>
            <a:pPr algn="ctr" eaLnBrk="1" hangingPunct="1">
              <a:spcBef>
                <a:spcPct val="50000"/>
              </a:spcBef>
              <a:buFontTx/>
              <a:buNone/>
            </a:pPr>
            <a:endParaRPr lang="en-GB" altLang="en-US" sz="1800" dirty="0"/>
          </a:p>
          <a:p>
            <a:pPr algn="ctr" eaLnBrk="1" hangingPunct="1">
              <a:spcBef>
                <a:spcPct val="50000"/>
              </a:spcBef>
              <a:buFontTx/>
              <a:buNone/>
            </a:pPr>
            <a:endParaRPr lang="en-GB" altLang="en-US" sz="1800" dirty="0"/>
          </a:p>
          <a:p>
            <a:pPr algn="ctr" eaLnBrk="1" hangingPunct="1">
              <a:spcBef>
                <a:spcPct val="50000"/>
              </a:spcBef>
              <a:buFontTx/>
              <a:buNone/>
            </a:pPr>
            <a:endParaRPr lang="en-GB" altLang="en-US" sz="1800" dirty="0"/>
          </a:p>
          <a:p>
            <a:pPr algn="ctr" eaLnBrk="1" hangingPunct="1">
              <a:spcBef>
                <a:spcPct val="50000"/>
              </a:spcBef>
              <a:buFontTx/>
              <a:buNone/>
            </a:pPr>
            <a:endParaRPr lang="en-GB" altLang="en-US" sz="1800" dirty="0"/>
          </a:p>
          <a:p>
            <a:pPr algn="ctr" eaLnBrk="1" hangingPunct="1">
              <a:spcBef>
                <a:spcPct val="50000"/>
              </a:spcBef>
              <a:buFontTx/>
              <a:buNone/>
            </a:pPr>
            <a:endParaRPr lang="en-GB" altLang="en-US" sz="1800" dirty="0"/>
          </a:p>
          <a:p>
            <a:pPr algn="ctr" eaLnBrk="1" hangingPunct="1">
              <a:spcBef>
                <a:spcPct val="50000"/>
              </a:spcBef>
              <a:buFontTx/>
              <a:buNone/>
            </a:pPr>
            <a:endParaRPr lang="en-US" altLang="en-US" sz="1800" dirty="0"/>
          </a:p>
        </p:txBody>
      </p:sp>
      <p:sp>
        <p:nvSpPr>
          <p:cNvPr id="33797" name="Text Box 7">
            <a:extLst>
              <a:ext uri="{FF2B5EF4-FFF2-40B4-BE49-F238E27FC236}">
                <a16:creationId xmlns:a16="http://schemas.microsoft.com/office/drawing/2014/main" id="{C17BA266-F2CC-FAA0-0430-A886C4CA8CF3}"/>
              </a:ext>
            </a:extLst>
          </p:cNvPr>
          <p:cNvSpPr txBox="1">
            <a:spLocks noChangeArrowheads="1"/>
          </p:cNvSpPr>
          <p:nvPr/>
        </p:nvSpPr>
        <p:spPr bwMode="auto">
          <a:xfrm>
            <a:off x="5435600" y="1557338"/>
            <a:ext cx="3457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dirty="0"/>
          </a:p>
        </p:txBody>
      </p:sp>
      <p:sp>
        <p:nvSpPr>
          <p:cNvPr id="33798" name="AutoShape 7" descr="Family and Parenting logo">
            <a:hlinkClick r:id="rId3" tooltip="Home page"/>
            <a:extLst>
              <a:ext uri="{FF2B5EF4-FFF2-40B4-BE49-F238E27FC236}">
                <a16:creationId xmlns:a16="http://schemas.microsoft.com/office/drawing/2014/main" id="{EF7F48A0-D2E9-1B04-95EA-D2AA1E9E8DCD}"/>
              </a:ext>
            </a:extLst>
          </p:cNvPr>
          <p:cNvSpPr>
            <a:spLocks noChangeAspect="1" noChangeArrowheads="1"/>
          </p:cNvSpPr>
          <p:nvPr/>
        </p:nvSpPr>
        <p:spPr bwMode="auto">
          <a:xfrm>
            <a:off x="3400425" y="2790825"/>
            <a:ext cx="23431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dirty="0"/>
          </a:p>
        </p:txBody>
      </p:sp>
      <p:pic>
        <p:nvPicPr>
          <p:cNvPr id="33799" name="Picture 10" descr="4054111124">
            <a:extLst>
              <a:ext uri="{FF2B5EF4-FFF2-40B4-BE49-F238E27FC236}">
                <a16:creationId xmlns:a16="http://schemas.microsoft.com/office/drawing/2014/main" id="{0D67139D-E9A2-5A39-50A3-A240C1CF47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1355725"/>
            <a:ext cx="4084637"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TextBox 1">
            <a:extLst>
              <a:ext uri="{FF2B5EF4-FFF2-40B4-BE49-F238E27FC236}">
                <a16:creationId xmlns:a16="http://schemas.microsoft.com/office/drawing/2014/main" id="{F4FCBEEC-00D0-E6B0-AC04-8AE05EDFBAAC}"/>
              </a:ext>
            </a:extLst>
          </p:cNvPr>
          <p:cNvSpPr txBox="1">
            <a:spLocks noChangeArrowheads="1"/>
          </p:cNvSpPr>
          <p:nvPr/>
        </p:nvSpPr>
        <p:spPr bwMode="auto">
          <a:xfrm>
            <a:off x="-179388" y="5788025"/>
            <a:ext cx="9144001"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4000" b="1" dirty="0">
                <a:latin typeface="Calibri Light" panose="020F0302020204030204" pitchFamily="34" charset="0"/>
                <a:cs typeface="Calibri Light" panose="020F0302020204030204" pitchFamily="34" charset="0"/>
              </a:rPr>
              <a:t>Any Questions?</a:t>
            </a:r>
          </a:p>
        </p:txBody>
      </p:sp>
      <p:pic>
        <p:nvPicPr>
          <p:cNvPr id="33801" name="Picture 4">
            <a:extLst>
              <a:ext uri="{FF2B5EF4-FFF2-40B4-BE49-F238E27FC236}">
                <a16:creationId xmlns:a16="http://schemas.microsoft.com/office/drawing/2014/main" id="{40F70AA4-821E-6C4A-555D-FAA1CD8639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4" descr="Logo&#10;&#10;Description automatically generated">
            <a:extLst>
              <a:ext uri="{FF2B5EF4-FFF2-40B4-BE49-F238E27FC236}">
                <a16:creationId xmlns:a16="http://schemas.microsoft.com/office/drawing/2014/main" id="{4FBB165C-5D0F-3B92-11E1-F168FC3B86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0788" y="5426075"/>
            <a:ext cx="1357312"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ssolve">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ext Box 3">
            <a:extLst>
              <a:ext uri="{FF2B5EF4-FFF2-40B4-BE49-F238E27FC236}">
                <a16:creationId xmlns:a16="http://schemas.microsoft.com/office/drawing/2014/main" id="{6926BCB1-965B-55AB-FAAB-BF6770A1E27E}"/>
              </a:ext>
            </a:extLst>
          </p:cNvPr>
          <p:cNvSpPr txBox="1">
            <a:spLocks noChangeArrowheads="1"/>
          </p:cNvSpPr>
          <p:nvPr/>
        </p:nvSpPr>
        <p:spPr bwMode="auto">
          <a:xfrm>
            <a:off x="1763713" y="0"/>
            <a:ext cx="5616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dirty="0"/>
          </a:p>
        </p:txBody>
      </p:sp>
      <p:sp>
        <p:nvSpPr>
          <p:cNvPr id="6147" name="Text Box 6">
            <a:extLst>
              <a:ext uri="{FF2B5EF4-FFF2-40B4-BE49-F238E27FC236}">
                <a16:creationId xmlns:a16="http://schemas.microsoft.com/office/drawing/2014/main" id="{2BA65D23-9D2D-5A3D-2D52-50BEFB4D9328}"/>
              </a:ext>
            </a:extLst>
          </p:cNvPr>
          <p:cNvSpPr txBox="1">
            <a:spLocks noChangeArrowheads="1"/>
          </p:cNvSpPr>
          <p:nvPr/>
        </p:nvSpPr>
        <p:spPr bwMode="auto">
          <a:xfrm>
            <a:off x="0" y="1323975"/>
            <a:ext cx="8713788" cy="10325904"/>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50000"/>
              </a:spcBef>
              <a:buFontTx/>
              <a:buNone/>
              <a:defRPr/>
            </a:pPr>
            <a:r>
              <a:rPr lang="en-GB" altLang="en-US" sz="2000" dirty="0">
                <a:latin typeface="+mj-lt"/>
              </a:rPr>
              <a:t>If you have any concerns about your child, please do not hesitate to contact the Year 7 base ,where you will be able to speak to the  Year 7 Leader -Mrs Jacobson or Deputy Year Leader- Mrs Coates. </a:t>
            </a:r>
          </a:p>
          <a:p>
            <a:pPr lvl="1" eaLnBrk="1" hangingPunct="1">
              <a:spcBef>
                <a:spcPct val="50000"/>
              </a:spcBef>
              <a:buFontTx/>
              <a:buNone/>
              <a:defRPr/>
            </a:pPr>
            <a:r>
              <a:rPr lang="en-GB" altLang="en-US" sz="2000" dirty="0">
                <a:latin typeface="+mj-lt"/>
              </a:rPr>
              <a:t>Please copy in both members of staff for any email communication:</a:t>
            </a:r>
          </a:p>
          <a:p>
            <a:pPr lvl="1" eaLnBrk="1" hangingPunct="1">
              <a:spcBef>
                <a:spcPct val="50000"/>
              </a:spcBef>
              <a:buFontTx/>
              <a:buNone/>
              <a:defRPr/>
            </a:pPr>
            <a:r>
              <a:rPr lang="en-GB" altLang="en-US" sz="2000" dirty="0">
                <a:latin typeface="+mj-lt"/>
                <a:hlinkClick r:id="rId3"/>
              </a:rPr>
              <a:t>ajacobson@lordlawson.academy</a:t>
            </a:r>
            <a:r>
              <a:rPr lang="en-GB" altLang="en-US" sz="2000" dirty="0">
                <a:latin typeface="+mj-lt"/>
              </a:rPr>
              <a:t> </a:t>
            </a:r>
          </a:p>
          <a:p>
            <a:pPr lvl="1" eaLnBrk="1" hangingPunct="1">
              <a:spcBef>
                <a:spcPct val="50000"/>
              </a:spcBef>
              <a:buFontTx/>
              <a:buNone/>
              <a:defRPr/>
            </a:pPr>
            <a:r>
              <a:rPr lang="en-GB" altLang="en-US" sz="2000" dirty="0" err="1">
                <a:latin typeface="+mj-lt"/>
              </a:rPr>
              <a:t>kcoates@lordlawson.academy</a:t>
            </a:r>
            <a:endParaRPr lang="en-GB" altLang="en-US" sz="2000" dirty="0">
              <a:latin typeface="+mj-lt"/>
            </a:endParaRPr>
          </a:p>
          <a:p>
            <a:pPr lvl="1" eaLnBrk="1" hangingPunct="1">
              <a:spcBef>
                <a:spcPct val="50000"/>
              </a:spcBef>
              <a:buFontTx/>
              <a:buNone/>
              <a:defRPr/>
            </a:pPr>
            <a:endParaRPr lang="en-GB" altLang="en-US" sz="2000" dirty="0">
              <a:latin typeface="+mj-lt"/>
            </a:endParaRPr>
          </a:p>
          <a:p>
            <a:pPr lvl="1" eaLnBrk="1" hangingPunct="1">
              <a:spcBef>
                <a:spcPct val="50000"/>
              </a:spcBef>
              <a:buFontTx/>
              <a:buNone/>
              <a:defRPr/>
            </a:pPr>
            <a:r>
              <a:rPr lang="en-GB" altLang="en-US" sz="2000" dirty="0">
                <a:latin typeface="+mj-lt"/>
              </a:rPr>
              <a:t>My email is..........................................</a:t>
            </a:r>
          </a:p>
          <a:p>
            <a:pPr lvl="1">
              <a:spcBef>
                <a:spcPct val="50000"/>
              </a:spcBef>
              <a:buNone/>
              <a:defRPr/>
            </a:pPr>
            <a:r>
              <a:rPr lang="en-GB" altLang="en-US" sz="2000" dirty="0">
                <a:latin typeface="+mj-lt"/>
              </a:rPr>
              <a:t>Staff may not contact you during the school day, as they may  be teaching  but will try to contact you asap.</a:t>
            </a:r>
          </a:p>
          <a:p>
            <a:pPr lvl="1" eaLnBrk="1" hangingPunct="1">
              <a:spcBef>
                <a:spcPct val="50000"/>
              </a:spcBef>
              <a:buFontTx/>
              <a:buNone/>
              <a:defRPr/>
            </a:pPr>
            <a:r>
              <a:rPr lang="en-GB" altLang="en-US" sz="2000" b="1" dirty="0">
                <a:latin typeface="+mj-lt"/>
              </a:rPr>
              <a:t>If there is an emergency please contact the main reception on : </a:t>
            </a:r>
          </a:p>
          <a:p>
            <a:pPr lvl="1">
              <a:spcBef>
                <a:spcPct val="50000"/>
              </a:spcBef>
              <a:buNone/>
              <a:defRPr/>
            </a:pPr>
            <a:r>
              <a:rPr lang="en-GB" altLang="en-US" sz="2000" b="1" dirty="0">
                <a:latin typeface="+mj-lt"/>
              </a:rPr>
              <a:t>0191 433 4026. </a:t>
            </a:r>
          </a:p>
          <a:p>
            <a:pPr lvl="1" eaLnBrk="1" hangingPunct="1">
              <a:spcBef>
                <a:spcPct val="50000"/>
              </a:spcBef>
              <a:buFontTx/>
              <a:buNone/>
              <a:defRPr/>
            </a:pPr>
            <a:endParaRPr lang="en-GB" altLang="en-US" sz="2000" dirty="0">
              <a:latin typeface="+mn-lt"/>
            </a:endParaRPr>
          </a:p>
          <a:p>
            <a:pPr lvl="1" eaLnBrk="1" hangingPunct="1">
              <a:spcBef>
                <a:spcPct val="50000"/>
              </a:spcBef>
              <a:buFontTx/>
              <a:buNone/>
              <a:defRPr/>
            </a:pPr>
            <a:r>
              <a:rPr lang="en-GB" altLang="en-US" sz="2000" dirty="0">
                <a:latin typeface="+mn-lt"/>
              </a:rPr>
              <a:t>						</a:t>
            </a:r>
          </a:p>
          <a:p>
            <a:pPr lvl="2" eaLnBrk="1" hangingPunct="1">
              <a:spcBef>
                <a:spcPct val="50000"/>
              </a:spcBef>
              <a:buFontTx/>
              <a:buNone/>
              <a:defRPr/>
            </a:pPr>
            <a:r>
              <a:rPr lang="en-GB" altLang="en-US" sz="2000" dirty="0">
                <a:solidFill>
                  <a:srgbClr val="FFFF00"/>
                </a:solidFill>
                <a:latin typeface="+mn-lt"/>
              </a:rPr>
              <a:t>			</a:t>
            </a:r>
          </a:p>
          <a:p>
            <a:pPr algn="ctr" eaLnBrk="1" hangingPunct="1">
              <a:spcBef>
                <a:spcPct val="50000"/>
              </a:spcBef>
              <a:buFontTx/>
              <a:buNone/>
              <a:defRPr/>
            </a:pPr>
            <a:endParaRPr lang="en-GB" altLang="en-US" sz="2000" dirty="0">
              <a:latin typeface="+mn-lt"/>
            </a:endParaRPr>
          </a:p>
          <a:p>
            <a:pPr algn="ctr" eaLnBrk="1" hangingPunct="1">
              <a:spcBef>
                <a:spcPct val="50000"/>
              </a:spcBef>
              <a:buFontTx/>
              <a:buNone/>
              <a:defRPr/>
            </a:pPr>
            <a:endParaRPr lang="en-GB" altLang="en-US" sz="2000" dirty="0"/>
          </a:p>
          <a:p>
            <a:pPr algn="ctr" eaLnBrk="1" hangingPunct="1">
              <a:spcBef>
                <a:spcPct val="50000"/>
              </a:spcBef>
              <a:buFontTx/>
              <a:buNone/>
              <a:defRPr/>
            </a:pPr>
            <a:endParaRPr lang="en-GB" altLang="en-US" sz="2000" dirty="0"/>
          </a:p>
          <a:p>
            <a:pPr algn="ctr" eaLnBrk="1" hangingPunct="1">
              <a:spcBef>
                <a:spcPct val="50000"/>
              </a:spcBef>
              <a:buFontTx/>
              <a:buNone/>
              <a:defRPr/>
            </a:pPr>
            <a:endParaRPr lang="en-GB" altLang="en-US" sz="2000" dirty="0"/>
          </a:p>
          <a:p>
            <a:pPr algn="ctr" eaLnBrk="1" hangingPunct="1">
              <a:spcBef>
                <a:spcPct val="50000"/>
              </a:spcBef>
              <a:buFontTx/>
              <a:buNone/>
              <a:defRPr/>
            </a:pPr>
            <a:endParaRPr lang="en-GB" altLang="en-US" sz="1800" dirty="0"/>
          </a:p>
          <a:p>
            <a:pPr algn="ctr" eaLnBrk="1" hangingPunct="1">
              <a:spcBef>
                <a:spcPct val="50000"/>
              </a:spcBef>
              <a:buFontTx/>
              <a:buNone/>
              <a:defRPr/>
            </a:pPr>
            <a:endParaRPr lang="en-GB" altLang="en-US" sz="1800" dirty="0"/>
          </a:p>
          <a:p>
            <a:pPr algn="ctr" eaLnBrk="1" hangingPunct="1">
              <a:spcBef>
                <a:spcPct val="50000"/>
              </a:spcBef>
              <a:buFontTx/>
              <a:buNone/>
              <a:defRPr/>
            </a:pPr>
            <a:endParaRPr lang="en-GB" altLang="en-US" sz="1800" dirty="0"/>
          </a:p>
          <a:p>
            <a:pPr algn="ctr" eaLnBrk="1" hangingPunct="1">
              <a:spcBef>
                <a:spcPct val="50000"/>
              </a:spcBef>
              <a:buFontTx/>
              <a:buNone/>
              <a:defRPr/>
            </a:pPr>
            <a:endParaRPr lang="en-GB" altLang="en-US" sz="1800" dirty="0"/>
          </a:p>
          <a:p>
            <a:pPr algn="ctr" eaLnBrk="1" hangingPunct="1">
              <a:spcBef>
                <a:spcPct val="50000"/>
              </a:spcBef>
              <a:buFontTx/>
              <a:buNone/>
              <a:defRPr/>
            </a:pPr>
            <a:endParaRPr lang="en-US" altLang="en-US" sz="1800" dirty="0"/>
          </a:p>
        </p:txBody>
      </p:sp>
      <p:sp>
        <p:nvSpPr>
          <p:cNvPr id="6148" name="Text Box 7">
            <a:extLst>
              <a:ext uri="{FF2B5EF4-FFF2-40B4-BE49-F238E27FC236}">
                <a16:creationId xmlns:a16="http://schemas.microsoft.com/office/drawing/2014/main" id="{CDBBFCC9-4E01-3723-8FCD-C2FE5D7098BE}"/>
              </a:ext>
            </a:extLst>
          </p:cNvPr>
          <p:cNvSpPr txBox="1">
            <a:spLocks noChangeArrowheads="1"/>
          </p:cNvSpPr>
          <p:nvPr/>
        </p:nvSpPr>
        <p:spPr bwMode="auto">
          <a:xfrm>
            <a:off x="5435600" y="1557338"/>
            <a:ext cx="3457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dirty="0"/>
          </a:p>
        </p:txBody>
      </p:sp>
      <p:sp>
        <p:nvSpPr>
          <p:cNvPr id="6150" name="TextBox 1">
            <a:extLst>
              <a:ext uri="{FF2B5EF4-FFF2-40B4-BE49-F238E27FC236}">
                <a16:creationId xmlns:a16="http://schemas.microsoft.com/office/drawing/2014/main" id="{CFF937DF-5CA7-D2C7-6929-56F4A2099111}"/>
              </a:ext>
            </a:extLst>
          </p:cNvPr>
          <p:cNvSpPr txBox="1">
            <a:spLocks noChangeArrowheads="1"/>
          </p:cNvSpPr>
          <p:nvPr/>
        </p:nvSpPr>
        <p:spPr bwMode="auto">
          <a:xfrm>
            <a:off x="2195513" y="671513"/>
            <a:ext cx="5184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4000" b="1" dirty="0">
                <a:latin typeface="Calibri Light" panose="020F0302020204030204" pitchFamily="34" charset="0"/>
                <a:cs typeface="Calibri Light" panose="020F0302020204030204" pitchFamily="34" charset="0"/>
              </a:rPr>
              <a:t>Communication</a:t>
            </a:r>
          </a:p>
        </p:txBody>
      </p:sp>
      <p:pic>
        <p:nvPicPr>
          <p:cNvPr id="6151" name="Picture 4">
            <a:extLst>
              <a:ext uri="{FF2B5EF4-FFF2-40B4-BE49-F238E27FC236}">
                <a16:creationId xmlns:a16="http://schemas.microsoft.com/office/drawing/2014/main" id="{9D5434A7-FA35-A961-7BDD-F5AD68910F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4BB334E-363A-CF3F-348F-A9ACB9AE9FB8}"/>
              </a:ext>
            </a:extLst>
          </p:cNvPr>
          <p:cNvPicPr>
            <a:picLocks noChangeAspect="1"/>
          </p:cNvPicPr>
          <p:nvPr/>
        </p:nvPicPr>
        <p:blipFill>
          <a:blip r:embed="rId5"/>
          <a:stretch>
            <a:fillRect/>
          </a:stretch>
        </p:blipFill>
        <p:spPr>
          <a:xfrm>
            <a:off x="7628020" y="5534025"/>
            <a:ext cx="1359569" cy="13542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ext Box 3">
            <a:extLst>
              <a:ext uri="{FF2B5EF4-FFF2-40B4-BE49-F238E27FC236}">
                <a16:creationId xmlns:a16="http://schemas.microsoft.com/office/drawing/2014/main" id="{B97044D4-3EF3-C98A-2AC2-D3B3FA47C136}"/>
              </a:ext>
            </a:extLst>
          </p:cNvPr>
          <p:cNvSpPr txBox="1">
            <a:spLocks noChangeArrowheads="1"/>
          </p:cNvSpPr>
          <p:nvPr/>
        </p:nvSpPr>
        <p:spPr bwMode="auto">
          <a:xfrm>
            <a:off x="1763713" y="0"/>
            <a:ext cx="5616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dirty="0"/>
          </a:p>
        </p:txBody>
      </p:sp>
      <p:sp>
        <p:nvSpPr>
          <p:cNvPr id="9219" name="Text Box 6">
            <a:extLst>
              <a:ext uri="{FF2B5EF4-FFF2-40B4-BE49-F238E27FC236}">
                <a16:creationId xmlns:a16="http://schemas.microsoft.com/office/drawing/2014/main" id="{DF85EFE3-6E56-7B5A-2D56-053683EEE44D}"/>
              </a:ext>
            </a:extLst>
          </p:cNvPr>
          <p:cNvSpPr txBox="1">
            <a:spLocks noChangeArrowheads="1"/>
          </p:cNvSpPr>
          <p:nvPr/>
        </p:nvSpPr>
        <p:spPr bwMode="auto">
          <a:xfrm>
            <a:off x="287337" y="1304196"/>
            <a:ext cx="8748379" cy="5463034"/>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GB" sz="2000" dirty="0">
                <a:latin typeface="+mj-lt"/>
              </a:rPr>
              <a:t>We are working to improve attendance and punctuality throughout the academy . We hope to work closely with all parents and carers to ensure students meet our expectations.</a:t>
            </a:r>
            <a:r>
              <a:rPr lang="en-US" altLang="en-US" sz="2000" dirty="0">
                <a:latin typeface="+mj-lt"/>
              </a:rPr>
              <a:t> Student </a:t>
            </a:r>
            <a:r>
              <a:rPr lang="en-GB" altLang="en-US" sz="2000" dirty="0">
                <a:latin typeface="+mj-lt"/>
              </a:rPr>
              <a:t>attendance should be 96% or above. All students are expected to be in the gates by 8.45am. </a:t>
            </a:r>
            <a:endParaRPr lang="en-US" altLang="en-US" sz="2000" dirty="0">
              <a:latin typeface="+mj-lt"/>
            </a:endParaRPr>
          </a:p>
          <a:p>
            <a:pPr lvl="1" eaLnBrk="1" hangingPunct="1">
              <a:spcBef>
                <a:spcPct val="50000"/>
              </a:spcBef>
              <a:buFontTx/>
              <a:buNone/>
              <a:defRPr/>
            </a:pPr>
            <a:r>
              <a:rPr lang="en-GB" altLang="en-US" sz="2000" dirty="0">
                <a:latin typeface="+mn-lt"/>
              </a:rPr>
              <a:t>If your child is absent from school, please contact the Academy as early as possible on the day of absence.</a:t>
            </a:r>
          </a:p>
          <a:p>
            <a:pPr lvl="1" eaLnBrk="1" hangingPunct="1">
              <a:spcBef>
                <a:spcPct val="50000"/>
              </a:spcBef>
              <a:buFontTx/>
              <a:buNone/>
              <a:defRPr/>
            </a:pPr>
            <a:r>
              <a:rPr lang="en-GB" altLang="en-US" sz="2000" dirty="0">
                <a:latin typeface="+mn-lt"/>
              </a:rPr>
              <a:t>Mrs Wallace and Mrs Ives both work in our Attendance office.</a:t>
            </a:r>
          </a:p>
          <a:p>
            <a:pPr lvl="1" eaLnBrk="1" hangingPunct="1">
              <a:spcBef>
                <a:spcPct val="50000"/>
              </a:spcBef>
              <a:buFontTx/>
              <a:buNone/>
              <a:defRPr/>
            </a:pPr>
            <a:r>
              <a:rPr lang="en-GB" altLang="en-US" sz="2000" dirty="0">
                <a:latin typeface="+mn-lt"/>
              </a:rPr>
              <a:t>If you have any concerns regarding attendance, staff can be contacted at :</a:t>
            </a:r>
          </a:p>
          <a:p>
            <a:pPr lvl="1" eaLnBrk="1" hangingPunct="1">
              <a:spcBef>
                <a:spcPct val="50000"/>
              </a:spcBef>
              <a:buFontTx/>
              <a:buNone/>
              <a:defRPr/>
            </a:pPr>
            <a:r>
              <a:rPr lang="en-GB" altLang="en-US" sz="2000" u="sng" dirty="0">
                <a:latin typeface="+mn-lt"/>
                <a:hlinkClick r:id="rId3"/>
              </a:rPr>
              <a:t>JWallace@lordlawson.academy</a:t>
            </a:r>
            <a:endParaRPr lang="en-GB" altLang="en-US" sz="2000" u="sng" dirty="0">
              <a:latin typeface="+mn-lt"/>
            </a:endParaRPr>
          </a:p>
          <a:p>
            <a:pPr lvl="1" eaLnBrk="1" hangingPunct="1">
              <a:spcBef>
                <a:spcPct val="50000"/>
              </a:spcBef>
              <a:buFontTx/>
              <a:buNone/>
              <a:defRPr/>
            </a:pPr>
            <a:r>
              <a:rPr lang="en-GB" altLang="en-US" sz="2000" dirty="0">
                <a:latin typeface="+mn-lt"/>
              </a:rPr>
              <a:t>PIves@lordlawson.academy</a:t>
            </a:r>
          </a:p>
          <a:p>
            <a:pPr eaLnBrk="1" hangingPunct="1">
              <a:spcBef>
                <a:spcPct val="50000"/>
              </a:spcBef>
              <a:buFontTx/>
              <a:buNone/>
              <a:defRPr/>
            </a:pPr>
            <a:r>
              <a:rPr lang="en-US" altLang="en-US" sz="1800" dirty="0"/>
              <a:t>       Studentabsence@lordlawson.academy   </a:t>
            </a:r>
          </a:p>
          <a:p>
            <a:pPr eaLnBrk="1" hangingPunct="1">
              <a:spcBef>
                <a:spcPct val="50000"/>
              </a:spcBef>
              <a:buFontTx/>
              <a:buNone/>
              <a:defRPr/>
            </a:pPr>
            <a:r>
              <a:rPr lang="en-US" altLang="en-US" sz="1800" dirty="0"/>
              <a:t>       Alternatively, please ring 0191 433 4026  and press 1 for the attendance team.</a:t>
            </a:r>
          </a:p>
          <a:p>
            <a:pPr eaLnBrk="1" hangingPunct="1">
              <a:spcBef>
                <a:spcPct val="50000"/>
              </a:spcBef>
              <a:buFontTx/>
              <a:buNone/>
              <a:defRPr/>
            </a:pPr>
            <a:r>
              <a:rPr lang="en-US" altLang="en-US" sz="1800" dirty="0"/>
              <a:t>Throughout the year there will be several rewards offered to students who achieve excellent attendance; such as  access to fun inflatables.</a:t>
            </a:r>
          </a:p>
        </p:txBody>
      </p:sp>
      <p:sp>
        <p:nvSpPr>
          <p:cNvPr id="8197" name="TextBox 1">
            <a:extLst>
              <a:ext uri="{FF2B5EF4-FFF2-40B4-BE49-F238E27FC236}">
                <a16:creationId xmlns:a16="http://schemas.microsoft.com/office/drawing/2014/main" id="{85F6ACAB-DB55-F3C6-8C7E-D230E72333CA}"/>
              </a:ext>
            </a:extLst>
          </p:cNvPr>
          <p:cNvSpPr txBox="1">
            <a:spLocks noChangeArrowheads="1"/>
          </p:cNvSpPr>
          <p:nvPr/>
        </p:nvSpPr>
        <p:spPr bwMode="auto">
          <a:xfrm>
            <a:off x="2484438" y="549275"/>
            <a:ext cx="42481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5400" b="1" dirty="0">
                <a:latin typeface="Calibri Light" panose="020F0302020204030204" pitchFamily="34" charset="0"/>
                <a:cs typeface="Calibri Light" panose="020F0302020204030204" pitchFamily="34" charset="0"/>
              </a:rPr>
              <a:t>Attendance</a:t>
            </a:r>
          </a:p>
        </p:txBody>
      </p:sp>
      <p:pic>
        <p:nvPicPr>
          <p:cNvPr id="8198" name="Picture 4">
            <a:extLst>
              <a:ext uri="{FF2B5EF4-FFF2-40B4-BE49-F238E27FC236}">
                <a16:creationId xmlns:a16="http://schemas.microsoft.com/office/drawing/2014/main" id="{BC4F7F76-BCEF-8BCB-6EF0-3A3C44E854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71553-600B-48CE-ABB6-21B9B62C618A}"/>
              </a:ext>
            </a:extLst>
          </p:cNvPr>
          <p:cNvSpPr>
            <a:spLocks noGrp="1"/>
          </p:cNvSpPr>
          <p:nvPr>
            <p:ph type="ctrTitle"/>
          </p:nvPr>
        </p:nvSpPr>
        <p:spPr>
          <a:xfrm>
            <a:off x="1143000" y="981075"/>
            <a:ext cx="6858000" cy="631825"/>
          </a:xfrm>
        </p:spPr>
        <p:txBody>
          <a:bodyPr>
            <a:normAutofit/>
          </a:bodyPr>
          <a:lstStyle/>
          <a:p>
            <a:pPr>
              <a:defRPr/>
            </a:pPr>
            <a:r>
              <a:rPr lang="en-GB" sz="3600" b="1" u="sng" dirty="0">
                <a:cs typeface="Calibri Light"/>
              </a:rPr>
              <a:t>Tutor Activities </a:t>
            </a:r>
          </a:p>
        </p:txBody>
      </p:sp>
      <p:pic>
        <p:nvPicPr>
          <p:cNvPr id="15363" name="Picture 4" descr="Logo&#10;&#10;Description automatically generated">
            <a:extLst>
              <a:ext uri="{FF2B5EF4-FFF2-40B4-BE49-F238E27FC236}">
                <a16:creationId xmlns:a16="http://schemas.microsoft.com/office/drawing/2014/main" id="{38AD4D58-EF44-C013-E12D-D8748E214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8113" y="5514975"/>
            <a:ext cx="1357312"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2">
            <a:extLst>
              <a:ext uri="{FF2B5EF4-FFF2-40B4-BE49-F238E27FC236}">
                <a16:creationId xmlns:a16="http://schemas.microsoft.com/office/drawing/2014/main" id="{CB0D9FE7-6779-7674-F693-DEBA456A9FFF}"/>
              </a:ext>
            </a:extLst>
          </p:cNvPr>
          <p:cNvSpPr txBox="1">
            <a:spLocks noChangeArrowheads="1"/>
          </p:cNvSpPr>
          <p:nvPr/>
        </p:nvSpPr>
        <p:spPr bwMode="auto">
          <a:xfrm>
            <a:off x="245143" y="1612900"/>
            <a:ext cx="90868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dirty="0">
                <a:latin typeface="Calibri" panose="020F0502020204030204" pitchFamily="34" charset="0"/>
                <a:cs typeface="Calibri" panose="020F0502020204030204" pitchFamily="34" charset="0"/>
              </a:rPr>
              <a:t>Monday  – Attendance and behaviour reflection </a:t>
            </a:r>
          </a:p>
          <a:p>
            <a:pPr>
              <a:spcBef>
                <a:spcPct val="0"/>
              </a:spcBef>
              <a:buFontTx/>
              <a:buNone/>
            </a:pPr>
            <a:r>
              <a:rPr lang="en-GB" altLang="en-US" sz="2800" dirty="0">
                <a:latin typeface="Calibri" panose="020F0502020204030204" pitchFamily="34" charset="0"/>
                <a:cs typeface="Calibri" panose="020F0502020204030204" pitchFamily="34" charset="0"/>
              </a:rPr>
              <a:t>Tuesday-Theme of the week -Personal Development</a:t>
            </a:r>
          </a:p>
          <a:p>
            <a:pPr>
              <a:spcBef>
                <a:spcPct val="0"/>
              </a:spcBef>
              <a:buFontTx/>
              <a:buNone/>
            </a:pPr>
            <a:r>
              <a:rPr lang="en-GB" altLang="en-US" sz="2800" dirty="0">
                <a:latin typeface="Calibri" panose="020F0502020204030204" pitchFamily="34" charset="0"/>
                <a:cs typeface="Calibri" panose="020F0502020204030204" pitchFamily="34" charset="0"/>
              </a:rPr>
              <a:t>Wednesday –Careers</a:t>
            </a:r>
          </a:p>
          <a:p>
            <a:pPr>
              <a:spcBef>
                <a:spcPct val="0"/>
              </a:spcBef>
              <a:buFontTx/>
              <a:buNone/>
            </a:pPr>
            <a:r>
              <a:rPr lang="en-GB" altLang="en-US" sz="2800" dirty="0">
                <a:latin typeface="Calibri" panose="020F0502020204030204" pitchFamily="34" charset="0"/>
                <a:cs typeface="Calibri" panose="020F0502020204030204" pitchFamily="34" charset="0"/>
              </a:rPr>
              <a:t>Thursday –Reading </a:t>
            </a:r>
          </a:p>
          <a:p>
            <a:pPr>
              <a:spcBef>
                <a:spcPct val="0"/>
              </a:spcBef>
              <a:buFontTx/>
              <a:buNone/>
            </a:pPr>
            <a:r>
              <a:rPr lang="en-GB" altLang="en-US" sz="2800" dirty="0">
                <a:latin typeface="Calibri" panose="020F0502020204030204" pitchFamily="34" charset="0"/>
                <a:cs typeface="Calibri" panose="020F0502020204030204" pitchFamily="34" charset="0"/>
              </a:rPr>
              <a:t>Friday  –Assembly </a:t>
            </a:r>
          </a:p>
          <a:p>
            <a:pPr>
              <a:spcBef>
                <a:spcPct val="0"/>
              </a:spcBef>
              <a:buFontTx/>
              <a:buNone/>
            </a:pPr>
            <a:endParaRPr lang="en-GB" altLang="en-US" sz="2800" dirty="0">
              <a:latin typeface="Comic Sans MS" panose="030F0702030302020204" pitchFamily="66" charset="0"/>
            </a:endParaRPr>
          </a:p>
        </p:txBody>
      </p:sp>
      <p:pic>
        <p:nvPicPr>
          <p:cNvPr id="15365" name="Picture 4">
            <a:extLst>
              <a:ext uri="{FF2B5EF4-FFF2-40B4-BE49-F238E27FC236}">
                <a16:creationId xmlns:a16="http://schemas.microsoft.com/office/drawing/2014/main" id="{0C2B4C4E-EE23-B97D-0A9E-A25620962C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3F1FF478-A3A1-E810-1BC5-1728FEE692FD}"/>
              </a:ext>
            </a:extLst>
          </p:cNvPr>
          <p:cNvPicPr>
            <a:picLocks noChangeAspect="1"/>
          </p:cNvPicPr>
          <p:nvPr/>
        </p:nvPicPr>
        <p:blipFill>
          <a:blip r:embed="rId5"/>
          <a:stretch>
            <a:fillRect/>
          </a:stretch>
        </p:blipFill>
        <p:spPr>
          <a:xfrm>
            <a:off x="4314573" y="2663825"/>
            <a:ext cx="2752725" cy="3886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A738229-8A0E-16D1-6A1C-A15A3D387FF5}"/>
              </a:ext>
            </a:extLst>
          </p:cNvPr>
          <p:cNvSpPr>
            <a:spLocks noGrp="1" noChangeArrowheads="1"/>
          </p:cNvSpPr>
          <p:nvPr>
            <p:ph type="title"/>
          </p:nvPr>
        </p:nvSpPr>
        <p:spPr>
          <a:xfrm>
            <a:off x="628650" y="47081"/>
            <a:ext cx="7886700" cy="1325563"/>
          </a:xfrm>
        </p:spPr>
        <p:txBody>
          <a:bodyPr/>
          <a:lstStyle/>
          <a:p>
            <a:pPr algn="ctr"/>
            <a:r>
              <a:rPr lang="en-GB" altLang="en-US" u="sng" dirty="0"/>
              <a:t>Year 7 Homework Schedule </a:t>
            </a:r>
          </a:p>
        </p:txBody>
      </p:sp>
      <p:sp>
        <p:nvSpPr>
          <p:cNvPr id="17411" name="Content Placeholder 2">
            <a:extLst>
              <a:ext uri="{FF2B5EF4-FFF2-40B4-BE49-F238E27FC236}">
                <a16:creationId xmlns:a16="http://schemas.microsoft.com/office/drawing/2014/main" id="{3114E4C1-F73A-ECDC-A0D1-30F24415D0E2}"/>
              </a:ext>
            </a:extLst>
          </p:cNvPr>
          <p:cNvSpPr>
            <a:spLocks noGrp="1" noChangeArrowheads="1"/>
          </p:cNvSpPr>
          <p:nvPr>
            <p:ph idx="1"/>
          </p:nvPr>
        </p:nvSpPr>
        <p:spPr>
          <a:xfrm>
            <a:off x="457200" y="1063750"/>
            <a:ext cx="8229600" cy="5481429"/>
          </a:xfrm>
        </p:spPr>
        <p:txBody>
          <a:bodyPr>
            <a:normAutofit fontScale="85000" lnSpcReduction="20000"/>
          </a:bodyPr>
          <a:lstStyle/>
          <a:p>
            <a:r>
              <a:rPr lang="en-GB" dirty="0"/>
              <a:t>Please see homework handout which shows days students will receive homework depending on the English class that they are in. </a:t>
            </a:r>
          </a:p>
          <a:p>
            <a:r>
              <a:rPr lang="en-GB" dirty="0"/>
              <a:t>All the Year 7 classes are identified in the homework schedule after their assigned English class. The English class title can be found on the student's timetable. In addition to the timetabled homework, students will also receive reading homework each week. </a:t>
            </a:r>
          </a:p>
          <a:p>
            <a:r>
              <a:rPr lang="en-GB" dirty="0"/>
              <a:t>Students, at times across the half term, will also receive homework from other subjects. Homework should take between 20-30 minutes per task, and we will always try to ensure that students have at least two nights to complete the work set.</a:t>
            </a:r>
          </a:p>
          <a:p>
            <a:r>
              <a:rPr lang="en-GB" altLang="en-US" dirty="0"/>
              <a:t>Students can also attend the Library  on a lunchtime and after school until 4pm.(They will need to purchase a pass from Miss Dixon in the Library for lunchtime access)</a:t>
            </a:r>
          </a:p>
          <a:p>
            <a:r>
              <a:rPr lang="en-GB" b="0" i="0" dirty="0">
                <a:solidFill>
                  <a:srgbClr val="000000"/>
                </a:solidFill>
                <a:effectLst/>
                <a:latin typeface="Aptos" panose="020B0004020202020204" pitchFamily="34" charset="0"/>
              </a:rPr>
              <a:t> If students have any issues with homework ,please  speak to the teacher initially and then the year base or tutor if you continue to have concerns.</a:t>
            </a:r>
            <a:endParaRPr lang="en-GB" altLang="en-US" dirty="0"/>
          </a:p>
          <a:p>
            <a:endParaRPr lang="en-GB"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FAF92E8-26E8-6D5F-4A38-6011D500FA46}"/>
              </a:ext>
            </a:extLst>
          </p:cNvPr>
          <p:cNvSpPr>
            <a:spLocks noGrp="1" noChangeArrowheads="1"/>
          </p:cNvSpPr>
          <p:nvPr>
            <p:ph type="title"/>
          </p:nvPr>
        </p:nvSpPr>
        <p:spPr>
          <a:xfrm>
            <a:off x="1789949" y="1406525"/>
            <a:ext cx="5681662" cy="454025"/>
          </a:xfrm>
        </p:spPr>
        <p:txBody>
          <a:bodyPr>
            <a:noAutofit/>
          </a:bodyPr>
          <a:lstStyle/>
          <a:p>
            <a:r>
              <a:rPr lang="en-GB" altLang="en-US" sz="2800" b="1" u="sng" dirty="0">
                <a:cs typeface="Calibri Light" panose="020F0302020204030204" pitchFamily="34" charset="0"/>
              </a:rPr>
              <a:t>Using Tutor Time to Support Reading</a:t>
            </a:r>
            <a:endParaRPr lang="en-US" altLang="en-US" sz="2800" b="1" u="sng" dirty="0"/>
          </a:p>
        </p:txBody>
      </p:sp>
      <p:sp>
        <p:nvSpPr>
          <p:cNvPr id="17411" name="Subtitle 2">
            <a:extLst>
              <a:ext uri="{FF2B5EF4-FFF2-40B4-BE49-F238E27FC236}">
                <a16:creationId xmlns:a16="http://schemas.microsoft.com/office/drawing/2014/main" id="{8D492DCF-18A3-9081-C824-6A2DCB17CC95}"/>
              </a:ext>
            </a:extLst>
          </p:cNvPr>
          <p:cNvSpPr>
            <a:spLocks noGrp="1" noChangeArrowheads="1"/>
          </p:cNvSpPr>
          <p:nvPr>
            <p:ph idx="1"/>
          </p:nvPr>
        </p:nvSpPr>
        <p:spPr>
          <a:xfrm>
            <a:off x="531813" y="2276308"/>
            <a:ext cx="8120062" cy="4464050"/>
          </a:xfrm>
        </p:spPr>
        <p:txBody>
          <a:bodyPr lIns="68580" tIns="34290" rIns="68580" bIns="34290"/>
          <a:lstStyle/>
          <a:p>
            <a:pPr marL="0" indent="0">
              <a:buFontTx/>
              <a:buNone/>
              <a:defRPr/>
            </a:pPr>
            <a:r>
              <a:rPr lang="en-GB" altLang="en-US" sz="2800" b="1" dirty="0">
                <a:latin typeface="Calibri Light" panose="020F0302020204030204" pitchFamily="34" charset="0"/>
                <a:cs typeface="Calibri Light" panose="020F0302020204030204" pitchFamily="34" charset="0"/>
              </a:rPr>
              <a:t>Tutors will choose an appropriate book to read with their class during tutor time.</a:t>
            </a:r>
          </a:p>
          <a:p>
            <a:pPr marL="0" indent="0">
              <a:buFontTx/>
              <a:buNone/>
              <a:defRPr/>
            </a:pPr>
            <a:r>
              <a:rPr lang="en-GB" altLang="en-US" sz="2800" b="1" u="sng" dirty="0">
                <a:latin typeface="Calibri Light" panose="020F0302020204030204" pitchFamily="34" charset="0"/>
                <a:cs typeface="Calibri Light" panose="020F0302020204030204" pitchFamily="34" charset="0"/>
              </a:rPr>
              <a:t>Additional support for identified Year 7 Students </a:t>
            </a:r>
          </a:p>
          <a:p>
            <a:pPr>
              <a:defRPr/>
            </a:pPr>
            <a:r>
              <a:rPr lang="en-GB" altLang="en-US" sz="2800" b="1" dirty="0">
                <a:latin typeface="Calibri Light" panose="020F0302020204030204" pitchFamily="34" charset="0"/>
                <a:cs typeface="Calibri Light" panose="020F0302020204030204" pitchFamily="34" charset="0"/>
              </a:rPr>
              <a:t>Paired reading Programme with Year 12 and 13</a:t>
            </a:r>
          </a:p>
          <a:p>
            <a:pPr>
              <a:defRPr/>
            </a:pPr>
            <a:r>
              <a:rPr lang="en-GB" altLang="en-US" sz="2800" b="1" dirty="0">
                <a:latin typeface="Calibri Light" panose="020F0302020204030204" pitchFamily="34" charset="0"/>
                <a:cs typeface="Calibri Light" panose="020F0302020204030204" pitchFamily="34" charset="0"/>
              </a:rPr>
              <a:t>Reading Plus Programme</a:t>
            </a:r>
          </a:p>
          <a:p>
            <a:pPr>
              <a:defRPr/>
            </a:pPr>
            <a:r>
              <a:rPr lang="en-GB" altLang="en-US" sz="2800" b="1" dirty="0">
                <a:latin typeface="Calibri Light" panose="020F0302020204030204" pitchFamily="34" charset="0"/>
                <a:cs typeface="Calibri Light" panose="020F0302020204030204" pitchFamily="34" charset="0"/>
              </a:rPr>
              <a:t>Small group Reading Programme</a:t>
            </a:r>
          </a:p>
          <a:p>
            <a:pPr>
              <a:defRPr/>
            </a:pPr>
            <a:r>
              <a:rPr lang="en-GB" altLang="en-US" sz="2800" b="1" dirty="0">
                <a:latin typeface="Calibri Light" panose="020F0302020204030204" pitchFamily="34" charset="0"/>
                <a:cs typeface="Calibri Light" panose="020F0302020204030204" pitchFamily="34" charset="0"/>
              </a:rPr>
              <a:t>Lexia reading programme –for students who require further intensive intervention </a:t>
            </a:r>
          </a:p>
          <a:p>
            <a:pPr marL="0" indent="0">
              <a:buFontTx/>
              <a:buNone/>
              <a:defRPr/>
            </a:pPr>
            <a:endParaRPr lang="en-GB" altLang="en-US" dirty="0">
              <a:latin typeface="Calibri Light" panose="020F0302020204030204" pitchFamily="34" charset="0"/>
              <a:cs typeface="Calibri Light" panose="020F0302020204030204" pitchFamily="34" charset="0"/>
            </a:endParaRPr>
          </a:p>
          <a:p>
            <a:pPr marL="0" indent="0">
              <a:buFontTx/>
              <a:buNone/>
              <a:defRPr/>
            </a:pPr>
            <a:endParaRPr lang="en-GB" altLang="en-US" i="1" dirty="0">
              <a:latin typeface="Calibri Light" panose="020F0302020204030204" pitchFamily="34" charset="0"/>
              <a:cs typeface="Calibri Light" panose="020F0302020204030204" pitchFamily="34" charset="0"/>
            </a:endParaRPr>
          </a:p>
        </p:txBody>
      </p:sp>
      <p:pic>
        <p:nvPicPr>
          <p:cNvPr id="18436" name="Picture 4" descr="Logo&#10;&#10;Description automatically generated">
            <a:extLst>
              <a:ext uri="{FF2B5EF4-FFF2-40B4-BE49-F238E27FC236}">
                <a16:creationId xmlns:a16="http://schemas.microsoft.com/office/drawing/2014/main" id="{5A14AA88-01F2-BF93-E4A6-E4302781A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8340" y="5500688"/>
            <a:ext cx="1357312"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a:extLst>
              <a:ext uri="{FF2B5EF4-FFF2-40B4-BE49-F238E27FC236}">
                <a16:creationId xmlns:a16="http://schemas.microsoft.com/office/drawing/2014/main" id="{02623B66-A52B-14EA-4A19-DFD0C2E3BA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 descr="Shape&#10;&#10;Description automatically generated">
            <a:extLst>
              <a:ext uri="{FF2B5EF4-FFF2-40B4-BE49-F238E27FC236}">
                <a16:creationId xmlns:a16="http://schemas.microsoft.com/office/drawing/2014/main" id="{2BB72EEA-E91E-C8F2-208E-0231545197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3" y="660400"/>
            <a:ext cx="1357312"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4">
            <a:extLst>
              <a:ext uri="{FF2B5EF4-FFF2-40B4-BE49-F238E27FC236}">
                <a16:creationId xmlns:a16="http://schemas.microsoft.com/office/drawing/2014/main" id="{1285E5E8-EDAC-1AC6-0BDE-DB8AFE902942}"/>
              </a:ext>
            </a:extLst>
          </p:cNvPr>
          <p:cNvSpPr txBox="1">
            <a:spLocks noChangeArrowheads="1"/>
          </p:cNvSpPr>
          <p:nvPr/>
        </p:nvSpPr>
        <p:spPr bwMode="auto">
          <a:xfrm>
            <a:off x="4140200" y="9501188"/>
            <a:ext cx="341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900" dirty="0">
                <a:hlinkClick r:id="rId6" tooltip="http://gsouto-digitalteacher.blogspot.com/2015/03/international-childrens-book-day-2015.html"/>
              </a:rPr>
              <a:t>This Photo</a:t>
            </a:r>
            <a:r>
              <a:rPr lang="en-GB" altLang="en-US" sz="900" dirty="0"/>
              <a:t> by Unknown Author is licensed under </a:t>
            </a:r>
            <a:r>
              <a:rPr lang="en-GB" altLang="en-US" sz="900" dirty="0">
                <a:hlinkClick r:id="rId7" tooltip="https://creativecommons.org/licenses/by-nc-nd/3.0/"/>
              </a:rPr>
              <a:t>CC BY-NC-ND</a:t>
            </a:r>
            <a:endParaRPr lang="en-GB" alt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Graphical user interface, text&#10;&#10;Description automatically generated">
            <a:extLst>
              <a:ext uri="{FF2B5EF4-FFF2-40B4-BE49-F238E27FC236}">
                <a16:creationId xmlns:a16="http://schemas.microsoft.com/office/drawing/2014/main" id="{B988752A-1253-C445-5043-308C97B918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1531937"/>
            <a:ext cx="362585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D5641FC-3512-15CB-6574-6A700FB81CBF}"/>
              </a:ext>
            </a:extLst>
          </p:cNvPr>
          <p:cNvSpPr txBox="1"/>
          <p:nvPr/>
        </p:nvSpPr>
        <p:spPr>
          <a:xfrm>
            <a:off x="3779838" y="1962605"/>
            <a:ext cx="4772025" cy="3993401"/>
          </a:xfrm>
          <a:prstGeom prst="rect">
            <a:avLst/>
          </a:prstGeom>
          <a:noFill/>
        </p:spPr>
        <p:txBody>
          <a:bodyPr lIns="68580" tIns="34290" rIns="68580" bIns="34290">
            <a:spAutoFit/>
          </a:bodyPr>
          <a:lstStyle/>
          <a:p>
            <a:pPr>
              <a:defRPr/>
            </a:pPr>
            <a:r>
              <a:rPr lang="en-US" sz="2100" u="sng" dirty="0">
                <a:latin typeface="Comic Sans MS" panose="030F0702030302020204" pitchFamily="66" charset="0"/>
              </a:rPr>
              <a:t>Praise</a:t>
            </a:r>
          </a:p>
          <a:p>
            <a:pPr>
              <a:defRPr/>
            </a:pPr>
            <a:endParaRPr lang="en-US" dirty="0">
              <a:latin typeface="Comic Sans MS" panose="030F0702030302020204" pitchFamily="66" charset="0"/>
              <a:cs typeface="Calibri"/>
            </a:endParaRPr>
          </a:p>
          <a:p>
            <a:pPr marL="285750" indent="-285750">
              <a:buFont typeface="Arial" panose="020B0604020202020204" pitchFamily="34" charset="0"/>
              <a:buChar char="•"/>
              <a:defRPr/>
            </a:pPr>
            <a:r>
              <a:rPr lang="en-US" dirty="0">
                <a:latin typeface="+mn-lt"/>
                <a:cs typeface="Calibri"/>
              </a:rPr>
              <a:t>Nothing makes teachers happier than being able to praise students when they have done something positive.</a:t>
            </a:r>
          </a:p>
          <a:p>
            <a:pPr marL="285750" indent="-285750">
              <a:buFont typeface="Arial" panose="020B0604020202020204" pitchFamily="34" charset="0"/>
              <a:buChar char="•"/>
              <a:defRPr/>
            </a:pPr>
            <a:r>
              <a:rPr lang="en-US" dirty="0">
                <a:latin typeface="+mn-lt"/>
                <a:cs typeface="Calibri"/>
              </a:rPr>
              <a:t>When we issue P points, we are saying that you are doing exactly what we want.</a:t>
            </a:r>
          </a:p>
          <a:p>
            <a:pPr marL="285750" indent="-285750">
              <a:buFont typeface="Arial" panose="020B0604020202020204" pitchFamily="34" charset="0"/>
              <a:buChar char="•"/>
              <a:defRPr/>
            </a:pPr>
            <a:r>
              <a:rPr lang="en-US" dirty="0">
                <a:latin typeface="+mn-lt"/>
                <a:cs typeface="Calibri"/>
              </a:rPr>
              <a:t>If parents have the Class Charts app then they will also be able to see the positives that have been added. </a:t>
            </a:r>
          </a:p>
          <a:p>
            <a:pPr marL="285750" indent="-285750">
              <a:buFont typeface="Arial" panose="020B0604020202020204" pitchFamily="34" charset="0"/>
              <a:buChar char="•"/>
              <a:defRPr/>
            </a:pPr>
            <a:r>
              <a:rPr lang="en-US" dirty="0">
                <a:latin typeface="+mn-lt"/>
                <a:cs typeface="Calibri"/>
              </a:rPr>
              <a:t>Each half term we will be celebrating the successes of  students and rewards will be given .</a:t>
            </a:r>
          </a:p>
          <a:p>
            <a:pPr>
              <a:defRPr/>
            </a:pPr>
            <a:endParaRPr lang="en-US" dirty="0">
              <a:cs typeface="Calibri"/>
            </a:endParaRPr>
          </a:p>
        </p:txBody>
      </p:sp>
      <p:pic>
        <p:nvPicPr>
          <p:cNvPr id="21508" name="Picture 4">
            <a:extLst>
              <a:ext uri="{FF2B5EF4-FFF2-40B4-BE49-F238E27FC236}">
                <a16:creationId xmlns:a16="http://schemas.microsoft.com/office/drawing/2014/main" id="{C40AECE7-B4A2-D567-1553-23D8D00A2A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5511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011D6FA-71F9-8CA5-8CF7-79529A5CF035}"/>
              </a:ext>
            </a:extLst>
          </p:cNvPr>
          <p:cNvSpPr txBox="1"/>
          <p:nvPr/>
        </p:nvSpPr>
        <p:spPr>
          <a:xfrm>
            <a:off x="2628900" y="834282"/>
            <a:ext cx="3886200" cy="646331"/>
          </a:xfrm>
          <a:prstGeom prst="rect">
            <a:avLst/>
          </a:prstGeom>
          <a:noFill/>
        </p:spPr>
        <p:txBody>
          <a:bodyPr wrap="square" rtlCol="0">
            <a:spAutoFit/>
          </a:bodyPr>
          <a:lstStyle/>
          <a:p>
            <a:r>
              <a:rPr lang="en-GB" sz="3600" b="1" u="sng" dirty="0">
                <a:latin typeface="+mj-lt"/>
              </a:rPr>
              <a:t>Class Charts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3EF072-729B-0F38-5EAA-F0173C745A6E}"/>
              </a:ext>
            </a:extLst>
          </p:cNvPr>
          <p:cNvSpPr txBox="1"/>
          <p:nvPr/>
        </p:nvSpPr>
        <p:spPr>
          <a:xfrm>
            <a:off x="4146550" y="1773238"/>
            <a:ext cx="4703763" cy="4224233"/>
          </a:xfrm>
          <a:prstGeom prst="rect">
            <a:avLst/>
          </a:prstGeom>
          <a:noFill/>
        </p:spPr>
        <p:txBody>
          <a:bodyPr lIns="68580" tIns="34290" rIns="68580" bIns="34290">
            <a:spAutoFit/>
          </a:bodyPr>
          <a:lstStyle/>
          <a:p>
            <a:pPr>
              <a:defRPr/>
            </a:pPr>
            <a:r>
              <a:rPr lang="en-GB" b="1" dirty="0">
                <a:latin typeface="+mj-lt"/>
              </a:rPr>
              <a:t>High levels of positive behaviour are very important for all students to be able to reach their potential in class </a:t>
            </a:r>
          </a:p>
          <a:p>
            <a:pPr>
              <a:defRPr/>
            </a:pPr>
            <a:endParaRPr lang="en-GB" dirty="0">
              <a:latin typeface="+mj-lt"/>
            </a:endParaRPr>
          </a:p>
          <a:p>
            <a:pPr marL="214313" indent="-214313">
              <a:buFont typeface="Arial" panose="020B0604020202020204" pitchFamily="34" charset="0"/>
              <a:buChar char="•"/>
              <a:defRPr/>
            </a:pPr>
            <a:r>
              <a:rPr lang="en-GB" dirty="0">
                <a:latin typeface="+mj-lt"/>
              </a:rPr>
              <a:t>The consequence system is there to support students to make the right choices – choices that we think are the best way of behaving and helping to resolve an issue</a:t>
            </a:r>
          </a:p>
          <a:p>
            <a:pPr marL="214313" indent="-214313">
              <a:buFont typeface="Arial" panose="020B0604020202020204" pitchFamily="34" charset="0"/>
              <a:buChar char="•"/>
              <a:defRPr/>
            </a:pPr>
            <a:r>
              <a:rPr lang="en-GB" dirty="0">
                <a:latin typeface="+mj-lt"/>
                <a:cs typeface="Calibri" panose="020F0502020204030204"/>
              </a:rPr>
              <a:t>School sanctions are based mainly on detentions</a:t>
            </a:r>
          </a:p>
          <a:p>
            <a:pPr marL="214313" indent="-214313">
              <a:buFont typeface="Arial" panose="020B0604020202020204" pitchFamily="34" charset="0"/>
              <a:buChar char="•"/>
              <a:defRPr/>
            </a:pPr>
            <a:r>
              <a:rPr lang="en-GB" dirty="0">
                <a:latin typeface="+mj-lt"/>
                <a:cs typeface="Calibri" panose="020F0502020204030204"/>
              </a:rPr>
              <a:t>These detentions are set at the convenience of your teacher.  This may be a breaktime, lunchtime or after school.</a:t>
            </a:r>
          </a:p>
          <a:p>
            <a:pPr marL="214313" indent="-214313">
              <a:buFont typeface="Arial" panose="020B0604020202020204" pitchFamily="34" charset="0"/>
              <a:buChar char="•"/>
              <a:defRPr/>
            </a:pPr>
            <a:endParaRPr lang="en-GB" dirty="0"/>
          </a:p>
          <a:p>
            <a:pPr marL="214313" indent="-214313">
              <a:buFont typeface="Arial" panose="020B0604020202020204" pitchFamily="34" charset="0"/>
              <a:buChar char="•"/>
              <a:defRPr/>
            </a:pPr>
            <a:endParaRPr lang="en-GB" dirty="0">
              <a:cs typeface="Calibri" panose="020F0502020204030204"/>
            </a:endParaRPr>
          </a:p>
        </p:txBody>
      </p:sp>
      <p:pic>
        <p:nvPicPr>
          <p:cNvPr id="23555" name="Picture 3">
            <a:extLst>
              <a:ext uri="{FF2B5EF4-FFF2-40B4-BE49-F238E27FC236}">
                <a16:creationId xmlns:a16="http://schemas.microsoft.com/office/drawing/2014/main" id="{20C849E9-357D-C7E5-4FAE-379568155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622" t="16666" r="35497" b="10365"/>
          <a:stretch>
            <a:fillRect/>
          </a:stretch>
        </p:blipFill>
        <p:spPr bwMode="auto">
          <a:xfrm>
            <a:off x="28575" y="698500"/>
            <a:ext cx="4117975" cy="585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a:extLst>
              <a:ext uri="{FF2B5EF4-FFF2-40B4-BE49-F238E27FC236}">
                <a16:creationId xmlns:a16="http://schemas.microsoft.com/office/drawing/2014/main" id="{24F9FFF6-1F84-7F74-D109-BD658EF65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6">
            <a:extLst>
              <a:ext uri="{FF2B5EF4-FFF2-40B4-BE49-F238E27FC236}">
                <a16:creationId xmlns:a16="http://schemas.microsoft.com/office/drawing/2014/main" id="{365C3C6F-A256-5B08-38B4-3845354A8F3A}"/>
              </a:ext>
            </a:extLst>
          </p:cNvPr>
          <p:cNvSpPr txBox="1">
            <a:spLocks noChangeArrowheads="1"/>
          </p:cNvSpPr>
          <p:nvPr/>
        </p:nvSpPr>
        <p:spPr bwMode="auto">
          <a:xfrm>
            <a:off x="36513" y="1768475"/>
            <a:ext cx="8931275"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en-GB" altLang="en-US" sz="2000" dirty="0">
                <a:latin typeface="+mj-lt"/>
              </a:rPr>
              <a:t>For those students  who receive free school meals, the money paid by the authority does not show on the students' cash loading machines in the Academy. However, the dining hall are aware of all pupils who are entitled to a FSM and monies show on the central system. </a:t>
            </a:r>
            <a:r>
              <a:rPr lang="en-GB" altLang="en-US" sz="2000" b="1" dirty="0">
                <a:latin typeface="+mj-lt"/>
              </a:rPr>
              <a:t>Free school meals entitlement must be used every day, as monies do not roll over to the next day.</a:t>
            </a:r>
          </a:p>
          <a:p>
            <a:pPr eaLnBrk="1" hangingPunct="1">
              <a:spcBef>
                <a:spcPct val="50000"/>
              </a:spcBef>
            </a:pPr>
            <a:r>
              <a:rPr lang="en-GB" altLang="en-US" sz="2000" b="1" dirty="0">
                <a:latin typeface="+mj-lt"/>
              </a:rPr>
              <a:t>Please note students who gain FSM ,if they buy a sausage sandwich for example at breaktime ,they will not have enough money for a school dinner at lunch . Please advise your child to wait until lunchtime.</a:t>
            </a:r>
          </a:p>
          <a:p>
            <a:pPr eaLnBrk="1" hangingPunct="1">
              <a:spcBef>
                <a:spcPct val="50000"/>
              </a:spcBef>
            </a:pPr>
            <a:r>
              <a:rPr lang="en-GB" altLang="en-US" sz="2000" dirty="0">
                <a:latin typeface="+mj-lt"/>
              </a:rPr>
              <a:t>For students paying for their meals, money will be taken from their account as it’s used. Use of the parent pay system is the easiest way to provide money.</a:t>
            </a:r>
          </a:p>
          <a:p>
            <a:pPr eaLnBrk="1" hangingPunct="1">
              <a:spcBef>
                <a:spcPct val="50000"/>
              </a:spcBef>
            </a:pPr>
            <a:r>
              <a:rPr lang="en-GB" altLang="en-US" sz="2000" dirty="0">
                <a:latin typeface="+mj-lt"/>
              </a:rPr>
              <a:t>If your child either forgets their  dinner money or does not have enough money on their account ,they will be provided with a basic meal However, students are expected to pay for this meal the next day.</a:t>
            </a:r>
          </a:p>
          <a:p>
            <a:pPr eaLnBrk="1" hangingPunct="1">
              <a:spcBef>
                <a:spcPct val="50000"/>
              </a:spcBef>
            </a:pPr>
            <a:endParaRPr lang="en-GB" altLang="en-US" sz="2000" dirty="0">
              <a:latin typeface="+mj-lt"/>
            </a:endParaRPr>
          </a:p>
          <a:p>
            <a:pPr algn="ctr" eaLnBrk="1" hangingPunct="1">
              <a:spcBef>
                <a:spcPct val="50000"/>
              </a:spcBef>
              <a:buFontTx/>
              <a:buNone/>
            </a:pPr>
            <a:endParaRPr lang="en-GB" altLang="en-US" sz="2000" dirty="0"/>
          </a:p>
          <a:p>
            <a:pPr algn="ctr" eaLnBrk="1" hangingPunct="1">
              <a:spcBef>
                <a:spcPct val="50000"/>
              </a:spcBef>
              <a:buFontTx/>
              <a:buNone/>
            </a:pPr>
            <a:endParaRPr lang="en-US" altLang="en-US" sz="2000" dirty="0"/>
          </a:p>
        </p:txBody>
      </p:sp>
      <p:sp>
        <p:nvSpPr>
          <p:cNvPr id="25603" name="TextBox 4">
            <a:extLst>
              <a:ext uri="{FF2B5EF4-FFF2-40B4-BE49-F238E27FC236}">
                <a16:creationId xmlns:a16="http://schemas.microsoft.com/office/drawing/2014/main" id="{A6247B30-F9DB-6142-479F-DB0038475A2F}"/>
              </a:ext>
            </a:extLst>
          </p:cNvPr>
          <p:cNvSpPr txBox="1">
            <a:spLocks noChangeArrowheads="1"/>
          </p:cNvSpPr>
          <p:nvPr/>
        </p:nvSpPr>
        <p:spPr bwMode="auto">
          <a:xfrm>
            <a:off x="1041150" y="167189"/>
            <a:ext cx="532923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400" b="1" dirty="0">
                <a:solidFill>
                  <a:srgbClr val="FFFF00"/>
                </a:solidFill>
              </a:rPr>
              <a:t>                                     </a:t>
            </a:r>
            <a:r>
              <a:rPr lang="en-GB" altLang="en-US" sz="4400" b="1" u="sng" dirty="0">
                <a:latin typeface="Calibri Light" panose="020F0302020204030204" pitchFamily="34" charset="0"/>
                <a:cs typeface="Calibri Light" panose="020F0302020204030204" pitchFamily="34" charset="0"/>
              </a:rPr>
              <a:t>School Lunches</a:t>
            </a:r>
            <a:endParaRPr lang="en-GB" altLang="en-US" sz="4400" u="sng" dirty="0">
              <a:latin typeface="Calibri Light" panose="020F0302020204030204" pitchFamily="34" charset="0"/>
              <a:cs typeface="Calibri Light" panose="020F0302020204030204" pitchFamily="34" charset="0"/>
            </a:endParaRPr>
          </a:p>
        </p:txBody>
      </p:sp>
      <p:pic>
        <p:nvPicPr>
          <p:cNvPr id="25604" name="Picture 6">
            <a:extLst>
              <a:ext uri="{FF2B5EF4-FFF2-40B4-BE49-F238E27FC236}">
                <a16:creationId xmlns:a16="http://schemas.microsoft.com/office/drawing/2014/main" id="{51A21701-C111-9FC8-0D6C-F6DF0BFEF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481" y="717049"/>
            <a:ext cx="21812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a:extLst>
              <a:ext uri="{FF2B5EF4-FFF2-40B4-BE49-F238E27FC236}">
                <a16:creationId xmlns:a16="http://schemas.microsoft.com/office/drawing/2014/main" id="{9B50FF27-33AC-783C-6C77-1F622DDE3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708</TotalTime>
  <Words>1255</Words>
  <Application>Microsoft Office PowerPoint</Application>
  <PresentationFormat>On-screen Show (4:3)</PresentationFormat>
  <Paragraphs>115</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Calibri Light</vt:lpstr>
      <vt:lpstr>Comic Sans MS</vt:lpstr>
      <vt:lpstr>Kozuka Gothic Pro R</vt:lpstr>
      <vt:lpstr>Office Theme</vt:lpstr>
      <vt:lpstr>PowerPoint Presentation</vt:lpstr>
      <vt:lpstr>PowerPoint Presentation</vt:lpstr>
      <vt:lpstr>PowerPoint Presentation</vt:lpstr>
      <vt:lpstr>Tutor Activities </vt:lpstr>
      <vt:lpstr>Year 7 Homework Schedule </vt:lpstr>
      <vt:lpstr>Using Tutor Time to Support Reading</vt:lpstr>
      <vt:lpstr>PowerPoint Presentation</vt:lpstr>
      <vt:lpstr>PowerPoint Presentation</vt:lpstr>
      <vt:lpstr>PowerPoint Presentation</vt:lpstr>
      <vt:lpstr>Equipment and Labelling Personal belongings</vt:lpstr>
      <vt:lpstr>PowerPoint Presentation</vt:lpstr>
      <vt:lpstr>PowerPoint Presentation</vt:lpstr>
      <vt:lpstr>Thankyou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Murray</dc:creator>
  <cp:lastModifiedBy>Chloe Whitmore</cp:lastModifiedBy>
  <cp:revision>33</cp:revision>
  <dcterms:created xsi:type="dcterms:W3CDTF">2022-06-22T10:36:48Z</dcterms:created>
  <dcterms:modified xsi:type="dcterms:W3CDTF">2023-10-05T02:30:51Z</dcterms:modified>
</cp:coreProperties>
</file>